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2" r:id="rId1"/>
  </p:sldMasterIdLst>
  <p:notesMasterIdLst>
    <p:notesMasterId r:id="rId17"/>
  </p:notesMasterIdLst>
  <p:handoutMasterIdLst>
    <p:handoutMasterId r:id="rId18"/>
  </p:handoutMasterIdLst>
  <p:sldIdLst>
    <p:sldId id="420" r:id="rId2"/>
    <p:sldId id="443" r:id="rId3"/>
    <p:sldId id="434" r:id="rId4"/>
    <p:sldId id="438" r:id="rId5"/>
    <p:sldId id="444" r:id="rId6"/>
    <p:sldId id="439" r:id="rId7"/>
    <p:sldId id="446" r:id="rId8"/>
    <p:sldId id="435" r:id="rId9"/>
    <p:sldId id="370" r:id="rId10"/>
    <p:sldId id="436" r:id="rId11"/>
    <p:sldId id="437" r:id="rId12"/>
    <p:sldId id="442" r:id="rId13"/>
    <p:sldId id="441" r:id="rId14"/>
    <p:sldId id="440" r:id="rId15"/>
    <p:sldId id="433" r:id="rId16"/>
  </p:sldIdLst>
  <p:sldSz cx="9144000" cy="5143500" type="screen16x9"/>
  <p:notesSz cx="6805613" cy="99441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orient="horz"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1D11"/>
    <a:srgbClr val="2F95B6"/>
    <a:srgbClr val="010006"/>
    <a:srgbClr val="37475E"/>
    <a:srgbClr val="A00E05"/>
    <a:srgbClr val="344258"/>
    <a:srgbClr val="A5104D"/>
    <a:srgbClr val="00345B"/>
    <a:srgbClr val="022038"/>
    <a:srgbClr val="0031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8589" autoAdjust="0"/>
  </p:normalViewPr>
  <p:slideViewPr>
    <p:cSldViewPr>
      <p:cViewPr varScale="1">
        <p:scale>
          <a:sx n="114" d="100"/>
          <a:sy n="114" d="100"/>
        </p:scale>
        <p:origin x="1446" y="108"/>
      </p:cViewPr>
      <p:guideLst>
        <p:guide pos="5760"/>
        <p:guide orient="horz"/>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32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9099" cy="497205"/>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lvl1pPr eaLnBrk="0" hangingPunct="0">
              <a:defRPr sz="1200"/>
            </a:lvl1pPr>
          </a:lstStyle>
          <a:p>
            <a:pPr>
              <a:defRPr/>
            </a:pPr>
            <a:endParaRPr lang="el-GR"/>
          </a:p>
        </p:txBody>
      </p:sp>
      <p:sp>
        <p:nvSpPr>
          <p:cNvPr id="25603" name="Rectangle 3"/>
          <p:cNvSpPr>
            <a:spLocks noGrp="1" noChangeArrowheads="1"/>
          </p:cNvSpPr>
          <p:nvPr>
            <p:ph type="dt" sz="quarter" idx="1"/>
          </p:nvPr>
        </p:nvSpPr>
        <p:spPr bwMode="auto">
          <a:xfrm>
            <a:off x="3854939" y="0"/>
            <a:ext cx="2949099" cy="497205"/>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lvl1pPr algn="r" eaLnBrk="0" hangingPunct="0">
              <a:defRPr sz="1200"/>
            </a:lvl1pPr>
          </a:lstStyle>
          <a:p>
            <a:pPr>
              <a:defRPr/>
            </a:pPr>
            <a:fld id="{745E2593-AEDE-43A3-841C-4FF1BEDED48F}" type="datetimeFigureOut">
              <a:rPr lang="el-GR"/>
              <a:pPr>
                <a:defRPr/>
              </a:pPr>
              <a:t>9/11/2020</a:t>
            </a:fld>
            <a:endParaRPr lang="el-GR"/>
          </a:p>
        </p:txBody>
      </p:sp>
      <p:sp>
        <p:nvSpPr>
          <p:cNvPr id="25604" name="Rectangle 4"/>
          <p:cNvSpPr>
            <a:spLocks noGrp="1" noChangeArrowheads="1"/>
          </p:cNvSpPr>
          <p:nvPr>
            <p:ph type="ftr" sz="quarter" idx="2"/>
          </p:nvPr>
        </p:nvSpPr>
        <p:spPr bwMode="auto">
          <a:xfrm>
            <a:off x="0" y="9445170"/>
            <a:ext cx="2949099" cy="497205"/>
          </a:xfrm>
          <a:prstGeom prst="rect">
            <a:avLst/>
          </a:prstGeom>
          <a:noFill/>
          <a:ln w="9525">
            <a:noFill/>
            <a:miter lim="800000"/>
            <a:headEnd/>
            <a:tailEnd/>
          </a:ln>
          <a:effectLst/>
        </p:spPr>
        <p:txBody>
          <a:bodyPr vert="horz" wrap="square" lIns="92409" tIns="46205" rIns="92409" bIns="46205" numCol="1" anchor="b" anchorCtr="0" compatLnSpc="1">
            <a:prstTxWarp prst="textNoShape">
              <a:avLst/>
            </a:prstTxWarp>
          </a:bodyPr>
          <a:lstStyle>
            <a:lvl1pPr eaLnBrk="0" hangingPunct="0">
              <a:defRPr sz="1200"/>
            </a:lvl1pPr>
          </a:lstStyle>
          <a:p>
            <a:pPr>
              <a:defRPr/>
            </a:pPr>
            <a:endParaRPr lang="el-GR"/>
          </a:p>
        </p:txBody>
      </p:sp>
      <p:sp>
        <p:nvSpPr>
          <p:cNvPr id="25605" name="Rectangle 5"/>
          <p:cNvSpPr>
            <a:spLocks noGrp="1" noChangeArrowheads="1"/>
          </p:cNvSpPr>
          <p:nvPr>
            <p:ph type="sldNum" sz="quarter" idx="3"/>
          </p:nvPr>
        </p:nvSpPr>
        <p:spPr bwMode="auto">
          <a:xfrm>
            <a:off x="3854939" y="9445170"/>
            <a:ext cx="2949099" cy="497205"/>
          </a:xfrm>
          <a:prstGeom prst="rect">
            <a:avLst/>
          </a:prstGeom>
          <a:noFill/>
          <a:ln w="9525">
            <a:noFill/>
            <a:miter lim="800000"/>
            <a:headEnd/>
            <a:tailEnd/>
          </a:ln>
          <a:effectLst/>
        </p:spPr>
        <p:txBody>
          <a:bodyPr vert="horz" wrap="square" lIns="92409" tIns="46205" rIns="92409" bIns="46205" numCol="1" anchor="b" anchorCtr="0" compatLnSpc="1">
            <a:prstTxWarp prst="textNoShape">
              <a:avLst/>
            </a:prstTxWarp>
          </a:bodyPr>
          <a:lstStyle>
            <a:lvl1pPr algn="r" eaLnBrk="0" hangingPunct="0">
              <a:defRPr sz="1200"/>
            </a:lvl1pPr>
          </a:lstStyle>
          <a:p>
            <a:pPr>
              <a:defRPr/>
            </a:pPr>
            <a:fld id="{8799FA98-F903-4DAB-886C-7DF32B131727}" type="slidenum">
              <a:rPr lang="el-GR"/>
              <a:pPr>
                <a:defRPr/>
              </a:pPr>
              <a:t>‹#›</a:t>
            </a:fld>
            <a:endParaRPr lang="el-GR"/>
          </a:p>
        </p:txBody>
      </p:sp>
    </p:spTree>
    <p:extLst>
      <p:ext uri="{BB962C8B-B14F-4D97-AF65-F5344CB8AC3E}">
        <p14:creationId xmlns:p14="http://schemas.microsoft.com/office/powerpoint/2010/main" val="1866594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2409" tIns="46205" rIns="92409" bIns="46205" rtlCol="0"/>
          <a:lstStyle>
            <a:lvl1pPr algn="l" fontAlgn="auto">
              <a:spcBef>
                <a:spcPts val="0"/>
              </a:spcBef>
              <a:spcAft>
                <a:spcPts val="0"/>
              </a:spcAft>
              <a:defRPr sz="1200">
                <a:latin typeface="+mn-lt"/>
              </a:defRPr>
            </a:lvl1pPr>
          </a:lstStyle>
          <a:p>
            <a:pPr>
              <a:defRPr/>
            </a:pPr>
            <a:endParaRPr lang="el-GR"/>
          </a:p>
        </p:txBody>
      </p:sp>
      <p:sp>
        <p:nvSpPr>
          <p:cNvPr id="3" name="Date Placeholder 2"/>
          <p:cNvSpPr>
            <a:spLocks noGrp="1"/>
          </p:cNvSpPr>
          <p:nvPr>
            <p:ph type="dt" idx="1"/>
          </p:nvPr>
        </p:nvSpPr>
        <p:spPr>
          <a:xfrm>
            <a:off x="3854939" y="0"/>
            <a:ext cx="2949099" cy="497205"/>
          </a:xfrm>
          <a:prstGeom prst="rect">
            <a:avLst/>
          </a:prstGeom>
        </p:spPr>
        <p:txBody>
          <a:bodyPr vert="horz" lIns="92409" tIns="46205" rIns="92409" bIns="46205" rtlCol="0"/>
          <a:lstStyle>
            <a:lvl1pPr algn="r" fontAlgn="auto">
              <a:spcBef>
                <a:spcPts val="0"/>
              </a:spcBef>
              <a:spcAft>
                <a:spcPts val="0"/>
              </a:spcAft>
              <a:defRPr sz="1200">
                <a:latin typeface="+mn-lt"/>
              </a:defRPr>
            </a:lvl1pPr>
          </a:lstStyle>
          <a:p>
            <a:pPr>
              <a:defRPr/>
            </a:pPr>
            <a:fld id="{A65B3D48-F341-4352-AD62-8687ED0F7610}" type="datetimeFigureOut">
              <a:rPr lang="el-GR"/>
              <a:pPr>
                <a:defRPr/>
              </a:pPr>
              <a:t>9/11/2020</a:t>
            </a:fld>
            <a:endParaRPr lang="el-GR"/>
          </a:p>
        </p:txBody>
      </p:sp>
      <p:sp>
        <p:nvSpPr>
          <p:cNvPr id="4" name="Slide Image Placeholder 3"/>
          <p:cNvSpPr>
            <a:spLocks noGrp="1" noRot="1" noChangeAspect="1"/>
          </p:cNvSpPr>
          <p:nvPr>
            <p:ph type="sldImg" idx="2"/>
          </p:nvPr>
        </p:nvSpPr>
        <p:spPr>
          <a:xfrm>
            <a:off x="87313" y="746125"/>
            <a:ext cx="6630987" cy="3729038"/>
          </a:xfrm>
          <a:prstGeom prst="rect">
            <a:avLst/>
          </a:prstGeom>
          <a:noFill/>
          <a:ln w="12700">
            <a:solidFill>
              <a:prstClr val="black"/>
            </a:solidFill>
          </a:ln>
        </p:spPr>
        <p:txBody>
          <a:bodyPr vert="horz" lIns="92409" tIns="46205" rIns="92409" bIns="46205" rtlCol="0" anchor="ctr"/>
          <a:lstStyle/>
          <a:p>
            <a:pPr lvl="0"/>
            <a:endParaRPr lang="el-GR" noProof="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2409" tIns="46205" rIns="92409" bIns="4620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l-GR" noProof="0"/>
          </a:p>
        </p:txBody>
      </p:sp>
      <p:sp>
        <p:nvSpPr>
          <p:cNvPr id="6" name="Footer Placeholder 5"/>
          <p:cNvSpPr>
            <a:spLocks noGrp="1"/>
          </p:cNvSpPr>
          <p:nvPr>
            <p:ph type="ftr" sz="quarter" idx="4"/>
          </p:nvPr>
        </p:nvSpPr>
        <p:spPr>
          <a:xfrm>
            <a:off x="0" y="9445170"/>
            <a:ext cx="2949099" cy="497205"/>
          </a:xfrm>
          <a:prstGeom prst="rect">
            <a:avLst/>
          </a:prstGeom>
        </p:spPr>
        <p:txBody>
          <a:bodyPr vert="horz" lIns="92409" tIns="46205" rIns="92409" bIns="46205" rtlCol="0" anchor="b"/>
          <a:lstStyle>
            <a:lvl1pPr algn="l" fontAlgn="auto">
              <a:spcBef>
                <a:spcPts val="0"/>
              </a:spcBef>
              <a:spcAft>
                <a:spcPts val="0"/>
              </a:spcAft>
              <a:defRPr sz="1200">
                <a:latin typeface="+mn-lt"/>
              </a:defRPr>
            </a:lvl1pPr>
          </a:lstStyle>
          <a:p>
            <a:pPr>
              <a:defRPr/>
            </a:pPr>
            <a:endParaRPr lang="el-GR"/>
          </a:p>
        </p:txBody>
      </p:sp>
      <p:sp>
        <p:nvSpPr>
          <p:cNvPr id="7" name="Slide Number Placeholder 6"/>
          <p:cNvSpPr>
            <a:spLocks noGrp="1"/>
          </p:cNvSpPr>
          <p:nvPr>
            <p:ph type="sldNum" sz="quarter" idx="5"/>
          </p:nvPr>
        </p:nvSpPr>
        <p:spPr>
          <a:xfrm>
            <a:off x="3854939" y="9445170"/>
            <a:ext cx="2949099" cy="497205"/>
          </a:xfrm>
          <a:prstGeom prst="rect">
            <a:avLst/>
          </a:prstGeom>
        </p:spPr>
        <p:txBody>
          <a:bodyPr vert="horz" lIns="92409" tIns="46205" rIns="92409" bIns="46205" rtlCol="0" anchor="b"/>
          <a:lstStyle>
            <a:lvl1pPr algn="r" fontAlgn="auto">
              <a:spcBef>
                <a:spcPts val="0"/>
              </a:spcBef>
              <a:spcAft>
                <a:spcPts val="0"/>
              </a:spcAft>
              <a:defRPr sz="1200">
                <a:latin typeface="+mn-lt"/>
              </a:defRPr>
            </a:lvl1pPr>
          </a:lstStyle>
          <a:p>
            <a:pPr>
              <a:defRPr/>
            </a:pPr>
            <a:fld id="{B4C201D6-9F7B-46C8-8952-FA0EBF96753E}" type="slidenum">
              <a:rPr lang="el-GR"/>
              <a:pPr>
                <a:defRPr/>
              </a:pPr>
              <a:t>‹#›</a:t>
            </a:fld>
            <a:endParaRPr lang="el-GR"/>
          </a:p>
        </p:txBody>
      </p:sp>
    </p:spTree>
    <p:extLst>
      <p:ext uri="{BB962C8B-B14F-4D97-AF65-F5344CB8AC3E}">
        <p14:creationId xmlns:p14="http://schemas.microsoft.com/office/powerpoint/2010/main" val="2347042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Moyeuvre-Grand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Mireille_Guiliano#cite_note-Wall-7" TargetMode="External"/><Relationship Id="rId5" Type="http://schemas.openxmlformats.org/officeDocument/2006/relationships/hyperlink" Target="https://en.wikipedia.org/wiki/Mireille_Guiliano#cite_note-Bloo-4" TargetMode="External"/><Relationship Id="rId4" Type="http://schemas.openxmlformats.org/officeDocument/2006/relationships/hyperlink" Target="https://en.wikipedia.org/wiki/Franc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sz="1800" dirty="0">
                <a:effectLst/>
                <a:latin typeface="Calibri" panose="020F0502020204030204" pitchFamily="34" charset="0"/>
                <a:ea typeface="Calibri" panose="020F0502020204030204" pitchFamily="34" charset="0"/>
              </a:rPr>
              <a:t>Η σημερινή μου ομιλία αποτελεί το ουσιαστικό μέρος της παρουσίασης που θα κάνω ως μέλος του Διοικητικού Συμβουλίου του </a:t>
            </a:r>
            <a:r>
              <a:rPr lang="en-US" sz="1800" dirty="0">
                <a:effectLst/>
                <a:latin typeface="Calibri" panose="020F0502020204030204" pitchFamily="34" charset="0"/>
                <a:ea typeface="Calibri" panose="020F0502020204030204" pitchFamily="34" charset="0"/>
              </a:rPr>
              <a:t>Hellenic Association of Risk Managers FERMA. H FERMA </a:t>
            </a:r>
            <a:r>
              <a:rPr lang="el-GR" sz="1800" dirty="0">
                <a:effectLst/>
                <a:latin typeface="Calibri" panose="020F0502020204030204" pitchFamily="34" charset="0"/>
                <a:ea typeface="Calibri" panose="020F0502020204030204" pitchFamily="34" charset="0"/>
              </a:rPr>
              <a:t>είναι ο ευρωπαϊκός σύνδεσμος στελεχών διαχείρισης κινδύνων όπου πριν από μερικούς μήνες γίναμε το εικοστό πρώτο μέλος του. Ο Ελληνικός σύνδεσμός μας ιδρύθηκε πριν από ένα χρόνο περίπου και φιλοδοξεί να καταστεί το συλλογικό όργανο των στελεχών Διαχείρισης Κινδύνων.</a:t>
            </a:r>
          </a:p>
          <a:p>
            <a:endParaRPr lang="el-GR" dirty="0"/>
          </a:p>
        </p:txBody>
      </p:sp>
      <p:sp>
        <p:nvSpPr>
          <p:cNvPr id="4" name="Slide Number Placeholder 3"/>
          <p:cNvSpPr>
            <a:spLocks noGrp="1"/>
          </p:cNvSpPr>
          <p:nvPr>
            <p:ph type="sldNum" sz="quarter" idx="5"/>
          </p:nvPr>
        </p:nvSpPr>
        <p:spPr/>
        <p:txBody>
          <a:bodyPr/>
          <a:lstStyle/>
          <a:p>
            <a:pPr>
              <a:defRPr/>
            </a:pPr>
            <a:fld id="{B4C201D6-9F7B-46C8-8952-FA0EBF96753E}" type="slidenum">
              <a:rPr lang="el-GR" smtClean="0"/>
              <a:pPr>
                <a:defRPr/>
              </a:pPr>
              <a:t>1</a:t>
            </a:fld>
            <a:endParaRPr lang="el-GR"/>
          </a:p>
        </p:txBody>
      </p:sp>
    </p:spTree>
    <p:extLst>
      <p:ext uri="{BB962C8B-B14F-4D97-AF65-F5344CB8AC3E}">
        <p14:creationId xmlns:p14="http://schemas.microsoft.com/office/powerpoint/2010/main" val="2829221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pPr>
              <a:defRPr/>
            </a:pPr>
            <a:fld id="{B4C201D6-9F7B-46C8-8952-FA0EBF96753E}" type="slidenum">
              <a:rPr lang="el-GR" smtClean="0"/>
              <a:pPr>
                <a:defRPr/>
              </a:pPr>
              <a:t>10</a:t>
            </a:fld>
            <a:endParaRPr lang="el-GR"/>
          </a:p>
        </p:txBody>
      </p:sp>
    </p:spTree>
    <p:extLst>
      <p:ext uri="{BB962C8B-B14F-4D97-AF65-F5344CB8AC3E}">
        <p14:creationId xmlns:p14="http://schemas.microsoft.com/office/powerpoint/2010/main" val="246287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67" indent="-173267">
              <a:buFont typeface="Arial" panose="020B0604020202020204" pitchFamily="34" charset="0"/>
              <a:buChar char="•"/>
            </a:pPr>
            <a:r>
              <a:rPr lang="el-GR" dirty="0"/>
              <a:t>5. Όπως είπαμε και πριν  ευθυγράμμιση διαχείρισης κινδύνων με τη στρατηγική της εταιρείας.</a:t>
            </a:r>
          </a:p>
          <a:p>
            <a:pPr marL="173267" indent="-173267">
              <a:buFont typeface="Arial" panose="020B0604020202020204" pitchFamily="34" charset="0"/>
              <a:buChar char="•"/>
            </a:pPr>
            <a:r>
              <a:rPr lang="el-GR" dirty="0"/>
              <a:t>6. Ένα από τα σημαντικότερα πλαίσια παρουσιάσεων – </a:t>
            </a:r>
            <a:r>
              <a:rPr lang="en-GB" dirty="0"/>
              <a:t>storytelling </a:t>
            </a:r>
            <a:r>
              <a:rPr lang="el-GR" dirty="0"/>
              <a:t>είναι αυτό της πυραμίδας της ΜΙΝΤΟ γνωστό ως </a:t>
            </a:r>
            <a:r>
              <a:rPr lang="en-GB" dirty="0"/>
              <a:t>Situation – Complication-Questions and Answer </a:t>
            </a:r>
            <a:r>
              <a:rPr lang="el-GR" dirty="0"/>
              <a:t>δηλαδή Κατάσταση – Επιπλοκή – Ερώτηση και Απάντηση το οποίο χρησιμοποιείται και από τις δύο κατευθύνσεις ανάλογα με την περίσταση. Σε παρουσιάσεις στη διοίκηση συνήθως ξεκινάμε από το τέλος  το συμπέρασμα και μετά παρουσιάσουμε την όλη κατάσταση.</a:t>
            </a:r>
            <a:r>
              <a:rPr lang="en-GB" dirty="0"/>
              <a:t> </a:t>
            </a:r>
            <a:endParaRPr lang="el-GR" dirty="0"/>
          </a:p>
          <a:p>
            <a:pPr marL="173267" indent="-173267">
              <a:buFont typeface="Arial" panose="020B0604020202020204" pitchFamily="34" charset="0"/>
              <a:buChar char="•"/>
            </a:pPr>
            <a:r>
              <a:rPr lang="el-GR" dirty="0"/>
              <a:t>9. μελέτες έχουν δείξει ότι περισσότερο από το 50% της αξίας μιας εταιρείας έρχεται από τις προσδοκίες των επενδυτών για την ανάπτυξη της. </a:t>
            </a:r>
            <a:r>
              <a:rPr lang="en-GB" dirty="0"/>
              <a:t>PVGO. </a:t>
            </a:r>
            <a:r>
              <a:rPr lang="el-GR" dirty="0"/>
              <a:t>Αν δεν με πιστεύετε διαλέξτε την αγαπημένη σας μετοχή και δείτε τι ποσοστό από την αξία της προέρχεται από τις προσδοκίες για ανάπτυξη. Θα εκπλαγείτε.  </a:t>
            </a:r>
          </a:p>
        </p:txBody>
      </p:sp>
      <p:sp>
        <p:nvSpPr>
          <p:cNvPr id="4" name="Slide Number Placeholder 3"/>
          <p:cNvSpPr>
            <a:spLocks noGrp="1"/>
          </p:cNvSpPr>
          <p:nvPr>
            <p:ph type="sldNum" sz="quarter" idx="5"/>
          </p:nvPr>
        </p:nvSpPr>
        <p:spPr/>
        <p:txBody>
          <a:bodyPr/>
          <a:lstStyle/>
          <a:p>
            <a:pPr>
              <a:defRPr/>
            </a:pPr>
            <a:fld id="{B4C201D6-9F7B-46C8-8952-FA0EBF96753E}" type="slidenum">
              <a:rPr lang="el-GR" smtClean="0"/>
              <a:pPr>
                <a:defRPr/>
              </a:pPr>
              <a:t>11</a:t>
            </a:fld>
            <a:endParaRPr lang="el-GR"/>
          </a:p>
        </p:txBody>
      </p:sp>
    </p:spTree>
    <p:extLst>
      <p:ext uri="{BB962C8B-B14F-4D97-AF65-F5344CB8AC3E}">
        <p14:creationId xmlns:p14="http://schemas.microsoft.com/office/powerpoint/2010/main" val="4200633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a:p>
            <a:r>
              <a:rPr lang="el-GR" dirty="0"/>
              <a:t>Πάμε να δούμε τα περιεχόμενα …… </a:t>
            </a:r>
          </a:p>
          <a:p>
            <a:pPr marL="171450" indent="-171450">
              <a:buFont typeface="Arial" panose="020B0604020202020204" pitchFamily="34" charset="0"/>
              <a:buChar char="•"/>
            </a:pPr>
            <a:r>
              <a:rPr lang="el-GR" dirty="0"/>
              <a:t>Πίνακας βαθμού επικινδυνότητας όπου στον ένα άξονα έχουμε την πιθανότητα να επέλθει ο κίνδυνος και στον άλλο τον αντίκτυπο στη λειτουργία της εταιρείας. </a:t>
            </a:r>
          </a:p>
          <a:p>
            <a:r>
              <a:rPr lang="el-GR" dirty="0"/>
              <a:t>Υπάρχουν διάφορα πλαίσια αξιολόγησης. Αυτό που προτιμώ εγώ για να κατανοήσω καλύτερα την ποιοτική επίδραση κάποιου κινδύνου, είναι το </a:t>
            </a:r>
            <a:r>
              <a:rPr lang="el-GR" dirty="0" err="1"/>
              <a:t>Business</a:t>
            </a:r>
            <a:r>
              <a:rPr lang="el-GR" dirty="0"/>
              <a:t> </a:t>
            </a:r>
            <a:r>
              <a:rPr lang="el-GR" dirty="0" err="1"/>
              <a:t>Situation</a:t>
            </a:r>
            <a:r>
              <a:rPr lang="el-GR" dirty="0"/>
              <a:t> </a:t>
            </a:r>
            <a:r>
              <a:rPr lang="el-GR" dirty="0" err="1"/>
              <a:t>Framework</a:t>
            </a:r>
            <a:r>
              <a:rPr lang="el-GR" dirty="0"/>
              <a:t> της  </a:t>
            </a:r>
            <a:r>
              <a:rPr lang="en-US" dirty="0"/>
              <a:t>McKinsey</a:t>
            </a:r>
            <a:r>
              <a:rPr lang="el-GR" dirty="0"/>
              <a:t>. Αποτελείται από τέσσερις κλάδους, δηλαδή Πελάτες, Προϊόντα, Εταιρεία και Ανταγωνισμός.</a:t>
            </a:r>
          </a:p>
        </p:txBody>
      </p:sp>
      <p:sp>
        <p:nvSpPr>
          <p:cNvPr id="4" name="Slide Number Placeholder 3"/>
          <p:cNvSpPr>
            <a:spLocks noGrp="1"/>
          </p:cNvSpPr>
          <p:nvPr>
            <p:ph type="sldNum" sz="quarter" idx="5"/>
          </p:nvPr>
        </p:nvSpPr>
        <p:spPr/>
        <p:txBody>
          <a:bodyPr/>
          <a:lstStyle/>
          <a:p>
            <a:pPr>
              <a:defRPr/>
            </a:pPr>
            <a:fld id="{B4C201D6-9F7B-46C8-8952-FA0EBF96753E}" type="slidenum">
              <a:rPr lang="el-GR" smtClean="0"/>
              <a:pPr>
                <a:defRPr/>
              </a:pPr>
              <a:t>12</a:t>
            </a:fld>
            <a:endParaRPr lang="el-GR"/>
          </a:p>
        </p:txBody>
      </p:sp>
    </p:spTree>
    <p:extLst>
      <p:ext uri="{BB962C8B-B14F-4D97-AF65-F5344CB8AC3E}">
        <p14:creationId xmlns:p14="http://schemas.microsoft.com/office/powerpoint/2010/main" val="3928443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Και ενώ η ανάλυση του κόστους είναι απλή η ανάλυση του οφέλους θα πρέπει να βασίζεται στο λεγόμενο </a:t>
            </a:r>
            <a:r>
              <a:rPr lang="en-US" sz="1200" dirty="0">
                <a:solidFill>
                  <a:srgbClr val="010006"/>
                </a:solidFill>
              </a:rPr>
              <a:t>Expected Value Mindset</a:t>
            </a:r>
            <a:r>
              <a:rPr lang="el-GR" sz="1200" dirty="0">
                <a:solidFill>
                  <a:srgbClr val="010006"/>
                </a:solidFill>
              </a:rPr>
              <a:t>.</a:t>
            </a:r>
            <a:endParaRPr lang="el-GR" dirty="0"/>
          </a:p>
        </p:txBody>
      </p:sp>
      <p:sp>
        <p:nvSpPr>
          <p:cNvPr id="4" name="Slide Number Placeholder 3"/>
          <p:cNvSpPr>
            <a:spLocks noGrp="1"/>
          </p:cNvSpPr>
          <p:nvPr>
            <p:ph type="sldNum" sz="quarter" idx="5"/>
          </p:nvPr>
        </p:nvSpPr>
        <p:spPr/>
        <p:txBody>
          <a:bodyPr/>
          <a:lstStyle/>
          <a:p>
            <a:pPr>
              <a:defRPr/>
            </a:pPr>
            <a:fld id="{B4C201D6-9F7B-46C8-8952-FA0EBF96753E}" type="slidenum">
              <a:rPr lang="el-GR" smtClean="0"/>
              <a:pPr>
                <a:defRPr/>
              </a:pPr>
              <a:t>13</a:t>
            </a:fld>
            <a:endParaRPr lang="el-GR"/>
          </a:p>
        </p:txBody>
      </p:sp>
    </p:spTree>
    <p:extLst>
      <p:ext uri="{BB962C8B-B14F-4D97-AF65-F5344CB8AC3E}">
        <p14:creationId xmlns:p14="http://schemas.microsoft.com/office/powerpoint/2010/main" val="2406593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267" indent="-173267">
              <a:buFont typeface="Arial" panose="020B0604020202020204" pitchFamily="34" charset="0"/>
              <a:buChar char="•"/>
            </a:pPr>
            <a:r>
              <a:rPr lang="el-GR" dirty="0"/>
              <a:t>Εάν αυτό χρηματοδοτείται από το χρέος, τότε ο αντίκτυπος στο χρέος είναι απλός. </a:t>
            </a:r>
          </a:p>
          <a:p>
            <a:pPr marL="173267" indent="-173267">
              <a:buFont typeface="Arial" panose="020B0604020202020204" pitchFamily="34" charset="0"/>
              <a:buChar char="•"/>
            </a:pPr>
            <a:r>
              <a:rPr lang="el-GR" dirty="0"/>
              <a:t>Το Covid-19 έκανε τα πράγματα ακόμη χειρότερα. </a:t>
            </a:r>
          </a:p>
          <a:p>
            <a:pPr marL="173267" indent="-173267">
              <a:buFont typeface="Arial" panose="020B0604020202020204" pitchFamily="34" charset="0"/>
              <a:buChar char="•"/>
            </a:pPr>
            <a:r>
              <a:rPr lang="el-GR" dirty="0"/>
              <a:t>Οι καθυστερήσεις αυξήθηκαν και οι αθετήσεις υποχρεώσεων αναμένεται να αυξηθούν</a:t>
            </a:r>
            <a:r>
              <a:rPr lang="el-GR" baseline="0" dirty="0"/>
              <a:t> σύμφωνα με τη </a:t>
            </a:r>
            <a:r>
              <a:rPr lang="en-GB" baseline="0" dirty="0"/>
              <a:t>Moody’s</a:t>
            </a:r>
            <a:r>
              <a:rPr lang="el-GR" baseline="0" dirty="0"/>
              <a:t>.</a:t>
            </a:r>
            <a:endParaRPr lang="el-GR" dirty="0"/>
          </a:p>
        </p:txBody>
      </p:sp>
      <p:sp>
        <p:nvSpPr>
          <p:cNvPr id="4" name="Slide Number Placeholder 3"/>
          <p:cNvSpPr>
            <a:spLocks noGrp="1"/>
          </p:cNvSpPr>
          <p:nvPr>
            <p:ph type="sldNum" sz="quarter" idx="5"/>
          </p:nvPr>
        </p:nvSpPr>
        <p:spPr/>
        <p:txBody>
          <a:bodyPr/>
          <a:lstStyle/>
          <a:p>
            <a:pPr>
              <a:defRPr/>
            </a:pPr>
            <a:fld id="{B4C201D6-9F7B-46C8-8952-FA0EBF96753E}" type="slidenum">
              <a:rPr lang="el-GR" smtClean="0"/>
              <a:pPr>
                <a:defRPr/>
              </a:pPr>
              <a:t>14</a:t>
            </a:fld>
            <a:endParaRPr lang="el-GR"/>
          </a:p>
        </p:txBody>
      </p:sp>
    </p:spTree>
    <p:extLst>
      <p:ext uri="{BB962C8B-B14F-4D97-AF65-F5344CB8AC3E}">
        <p14:creationId xmlns:p14="http://schemas.microsoft.com/office/powerpoint/2010/main" val="1081741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a:defRPr/>
            </a:pPr>
            <a:fld id="{B4C201D6-9F7B-46C8-8952-FA0EBF96753E}" type="slidenum">
              <a:rPr lang="el-GR" smtClean="0"/>
              <a:pPr>
                <a:defRPr/>
              </a:pPr>
              <a:t>15</a:t>
            </a:fld>
            <a:endParaRPr lang="el-GR"/>
          </a:p>
        </p:txBody>
      </p:sp>
    </p:spTree>
    <p:extLst>
      <p:ext uri="{BB962C8B-B14F-4D97-AF65-F5344CB8AC3E}">
        <p14:creationId xmlns:p14="http://schemas.microsoft.com/office/powerpoint/2010/main" val="305091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67" indent="-173267">
              <a:buFont typeface="Arial" panose="020B0604020202020204" pitchFamily="34" charset="0"/>
              <a:buChar char="•"/>
            </a:pPr>
            <a:r>
              <a:rPr lang="el-GR" dirty="0"/>
              <a:t>Γιατί  είναι επίκαιρη η βέλτιστη παρουσίαση θεμάτων διαχείρισης κινδύνου προς την διοίκηση περισσότερο από κάθε άλλη περίοδο.</a:t>
            </a:r>
          </a:p>
          <a:p>
            <a:pPr marL="173267" indent="-173267">
              <a:buFont typeface="Arial" panose="020B0604020202020204" pitchFamily="34" charset="0"/>
              <a:buChar char="•"/>
            </a:pPr>
            <a:r>
              <a:rPr lang="el-GR" dirty="0"/>
              <a:t>Τι κάνουμε λάθος όταν Επικεντρωνόμαστε στην κορυφή του παγόβουνου ενώ αφήνουμε έξω από τη συζήτηση το μεγαλύτερο μέρος των κινδύνων</a:t>
            </a:r>
          </a:p>
          <a:p>
            <a:pPr marL="173267" indent="-173267">
              <a:buFont typeface="Arial" panose="020B0604020202020204" pitchFamily="34" charset="0"/>
              <a:buChar char="•"/>
            </a:pPr>
            <a:r>
              <a:rPr lang="el-GR" dirty="0"/>
              <a:t>Σωστή σύνδεση κινδύνων με </a:t>
            </a:r>
            <a:r>
              <a:rPr lang="en-GB" dirty="0"/>
              <a:t>financial KPIs</a:t>
            </a:r>
            <a:endParaRPr lang="el-GR" dirty="0"/>
          </a:p>
          <a:p>
            <a:pPr marL="173267" indent="-173267">
              <a:buFont typeface="Arial" panose="020B0604020202020204" pitchFamily="34" charset="0"/>
              <a:buChar char="•"/>
            </a:pPr>
            <a:r>
              <a:rPr lang="el-GR" dirty="0"/>
              <a:t>Ποιες είναι οι σωστές δεξιότητες που απαιτούνται για να επικοινωνήσουμε την κάλυψη κινδύνων προς τη διοίκηση</a:t>
            </a:r>
          </a:p>
        </p:txBody>
      </p:sp>
      <p:sp>
        <p:nvSpPr>
          <p:cNvPr id="4" name="Slide Number Placeholder 3"/>
          <p:cNvSpPr>
            <a:spLocks noGrp="1"/>
          </p:cNvSpPr>
          <p:nvPr>
            <p:ph type="sldNum" sz="quarter" idx="5"/>
          </p:nvPr>
        </p:nvSpPr>
        <p:spPr/>
        <p:txBody>
          <a:bodyPr/>
          <a:lstStyle/>
          <a:p>
            <a:pPr>
              <a:defRPr/>
            </a:pPr>
            <a:fld id="{B4C201D6-9F7B-46C8-8952-FA0EBF96753E}" type="slidenum">
              <a:rPr lang="el-GR" smtClean="0"/>
              <a:pPr>
                <a:defRPr/>
              </a:pPr>
              <a:t>2</a:t>
            </a:fld>
            <a:endParaRPr lang="el-GR"/>
          </a:p>
        </p:txBody>
      </p:sp>
    </p:spTree>
    <p:extLst>
      <p:ext uri="{BB962C8B-B14F-4D97-AF65-F5344CB8AC3E}">
        <p14:creationId xmlns:p14="http://schemas.microsoft.com/office/powerpoint/2010/main" val="4270539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67" indent="-173267">
              <a:buFont typeface="Arial" panose="020B0604020202020204" pitchFamily="34" charset="0"/>
              <a:buChar char="•"/>
            </a:pPr>
            <a:r>
              <a:rPr lang="el-GR" dirty="0"/>
              <a:t>Γιατί  είναι επίκαιρη η βέλτιστη παρουσίαση θεμάτων διαχείρισης κινδύνου προς την διοίκηση περισσότερο από κάθε άλλη περίοδο.</a:t>
            </a:r>
          </a:p>
          <a:p>
            <a:pPr marL="173267" indent="-173267">
              <a:buFont typeface="Arial" panose="020B0604020202020204" pitchFamily="34" charset="0"/>
              <a:buChar char="•"/>
            </a:pPr>
            <a:r>
              <a:rPr lang="el-GR" dirty="0"/>
              <a:t>Σε επίπεδο ρεκόρ ανήλθαν οι απώλειες από καταστροφικά γεγονότα το 2017 όπου περισσότεροι από 11.000 άνθρωποι έχασαν τη ζωή τους κυρίως λόγω των 17 τυφώνων που εκδηλώθηκαν στην Αμερική και τις Τεράστιες ζημιές από πυρκαγιές ανά τον κόσμο.</a:t>
            </a:r>
          </a:p>
          <a:p>
            <a:pPr marL="173267" indent="-173267">
              <a:buFont typeface="Arial" panose="020B0604020202020204" pitchFamily="34" charset="0"/>
              <a:buChar char="•"/>
            </a:pPr>
            <a:r>
              <a:rPr lang="el-GR" dirty="0"/>
              <a:t>Μας αρέσει ή όχι, η ύφεση της ζώνης του ευρώ που προκαλείται από την πανδημία COVID-19 θα είναι πολύ μεγαλύτερη από τις οικονομικές κρίσεις των δύο τελευταίων δεκαετιών και θα χρειαστεί χρόνος για να ανακάμψει.</a:t>
            </a:r>
          </a:p>
        </p:txBody>
      </p:sp>
      <p:sp>
        <p:nvSpPr>
          <p:cNvPr id="4" name="Slide Number Placeholder 3"/>
          <p:cNvSpPr>
            <a:spLocks noGrp="1"/>
          </p:cNvSpPr>
          <p:nvPr>
            <p:ph type="sldNum" sz="quarter" idx="5"/>
          </p:nvPr>
        </p:nvSpPr>
        <p:spPr/>
        <p:txBody>
          <a:bodyPr/>
          <a:lstStyle/>
          <a:p>
            <a:pPr>
              <a:defRPr/>
            </a:pPr>
            <a:fld id="{B4C201D6-9F7B-46C8-8952-FA0EBF96753E}" type="slidenum">
              <a:rPr lang="el-GR" smtClean="0"/>
              <a:pPr>
                <a:defRPr/>
              </a:pPr>
              <a:t>3</a:t>
            </a:fld>
            <a:endParaRPr lang="el-GR"/>
          </a:p>
        </p:txBody>
      </p:sp>
    </p:spTree>
    <p:extLst>
      <p:ext uri="{BB962C8B-B14F-4D97-AF65-F5344CB8AC3E}">
        <p14:creationId xmlns:p14="http://schemas.microsoft.com/office/powerpoint/2010/main" val="196878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Δίνουμε βάση στο κόστος για να καλύψουμε ένα κίνδυνο και όχι στις μακροπρόθεσμες επιπτώσεις του  οι οποίες δεν είναι άμεσα ορατές και είναι δύσκολο να </a:t>
            </a:r>
            <a:r>
              <a:rPr lang="el-GR" dirty="0" err="1"/>
              <a:t>ποσοτικοποιηθούν</a:t>
            </a:r>
            <a:r>
              <a:rPr lang="el-GR" dirty="0"/>
              <a:t>.</a:t>
            </a:r>
          </a:p>
          <a:p>
            <a:pPr marL="171450" indent="-171450">
              <a:buFont typeface="Arial" panose="020B0604020202020204" pitchFamily="34" charset="0"/>
              <a:buChar char="•"/>
            </a:pPr>
            <a:r>
              <a:rPr lang="el-GR" sz="1200" dirty="0"/>
              <a:t>Για παράδειγμα το χαμένο μερίδιο αγοράς </a:t>
            </a:r>
          </a:p>
          <a:p>
            <a:pPr marL="171450" indent="-171450">
              <a:buFont typeface="Arial" panose="020B0604020202020204" pitchFamily="34" charset="0"/>
              <a:buChar char="•"/>
            </a:pPr>
            <a:r>
              <a:rPr lang="el-GR" sz="1200" dirty="0"/>
              <a:t>Τις προοπτικές ανάπτυξης της επιχείρησης</a:t>
            </a:r>
          </a:p>
          <a:p>
            <a:pPr marL="171450" indent="-171450">
              <a:buFont typeface="Arial" panose="020B0604020202020204" pitchFamily="34" charset="0"/>
              <a:buChar char="•"/>
            </a:pPr>
            <a:r>
              <a:rPr lang="el-GR" sz="1200" dirty="0"/>
              <a:t>Την αρνητική επίδραση στις προσδοκίες των επενδυτών</a:t>
            </a:r>
            <a:endParaRPr lang="el-GR" dirty="0"/>
          </a:p>
        </p:txBody>
      </p:sp>
      <p:sp>
        <p:nvSpPr>
          <p:cNvPr id="4" name="Slide Number Placeholder 3"/>
          <p:cNvSpPr>
            <a:spLocks noGrp="1"/>
          </p:cNvSpPr>
          <p:nvPr>
            <p:ph type="sldNum" sz="quarter" idx="5"/>
          </p:nvPr>
        </p:nvSpPr>
        <p:spPr/>
        <p:txBody>
          <a:bodyPr/>
          <a:lstStyle/>
          <a:p>
            <a:pPr>
              <a:defRPr/>
            </a:pPr>
            <a:fld id="{B4C201D6-9F7B-46C8-8952-FA0EBF96753E}" type="slidenum">
              <a:rPr lang="el-GR" smtClean="0"/>
              <a:pPr>
                <a:defRPr/>
              </a:pPr>
              <a:t>4</a:t>
            </a:fld>
            <a:endParaRPr lang="el-GR"/>
          </a:p>
        </p:txBody>
      </p:sp>
    </p:spTree>
    <p:extLst>
      <p:ext uri="{BB962C8B-B14F-4D97-AF65-F5344CB8AC3E}">
        <p14:creationId xmlns:p14="http://schemas.microsoft.com/office/powerpoint/2010/main" val="132225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267" indent="-173267">
              <a:buFont typeface="Arial" panose="020B0604020202020204" pitchFamily="34" charset="0"/>
              <a:buChar char="•"/>
            </a:pPr>
            <a:r>
              <a:rPr lang="en-US" dirty="0"/>
              <a:t>H </a:t>
            </a:r>
            <a:r>
              <a:rPr lang="el-GR" dirty="0"/>
              <a:t>παρουσίαση μας στη διοίκηση</a:t>
            </a:r>
            <a:r>
              <a:rPr lang="en-US" dirty="0"/>
              <a:t> </a:t>
            </a:r>
            <a:r>
              <a:rPr lang="el-GR" dirty="0"/>
              <a:t>πρέπει να απαντάει στα παρακάτω ερωτήματα.</a:t>
            </a:r>
          </a:p>
          <a:p>
            <a:pPr marL="173267" indent="-173267">
              <a:buFont typeface="Arial" panose="020B0604020202020204" pitchFamily="34" charset="0"/>
              <a:buChar char="•"/>
            </a:pPr>
            <a:r>
              <a:rPr lang="el-GR" dirty="0"/>
              <a:t>Συνήθως έχουμε πολλά είδη ανάκαμψης αλλά σε </a:t>
            </a:r>
            <a:r>
              <a:rPr lang="en-US" dirty="0"/>
              <a:t>recoveries </a:t>
            </a:r>
            <a:r>
              <a:rPr lang="el-GR" dirty="0"/>
              <a:t>τύπου </a:t>
            </a:r>
            <a:r>
              <a:rPr lang="en-US" dirty="0"/>
              <a:t>U </a:t>
            </a:r>
            <a:r>
              <a:rPr lang="el-GR" dirty="0"/>
              <a:t>ή </a:t>
            </a:r>
            <a:r>
              <a:rPr lang="en-US" dirty="0"/>
              <a:t>L </a:t>
            </a:r>
            <a:r>
              <a:rPr lang="el-GR" dirty="0"/>
              <a:t>Η ανάπτυξη πέφτει απότομα και ποτέ δεν επανέρχεται στην πορεία της πριν από την κρίση. Ο ρυθμός ανάπτυξης ανακάμπτει, αλλά το χάσμα μεταξύ της παλιάς και της νέας πορείας παραμένει μεγάλο, αντιπροσωπεύοντας μια εφάπαξ ζημία στην οικονομία.</a:t>
            </a:r>
          </a:p>
          <a:p>
            <a:pPr marL="173267" indent="-173267">
              <a:buFont typeface="Arial" panose="020B0604020202020204" pitchFamily="34" charset="0"/>
              <a:buChar char="•"/>
            </a:pPr>
            <a:r>
              <a:rPr lang="el-GR" dirty="0"/>
              <a:t>Η αξία μιας εταιρείας είναι αντιστρόφως ανάλογη με το ρίσκο που εμπεριέχουν οι μελλοντικές ταμιακές της ροές. </a:t>
            </a:r>
          </a:p>
          <a:p>
            <a:pPr marL="173267" indent="-173267">
              <a:buFont typeface="Arial" panose="020B0604020202020204" pitchFamily="34" charset="0"/>
              <a:buChar char="•"/>
            </a:pPr>
            <a:r>
              <a:rPr lang="el-GR" dirty="0"/>
              <a:t>Πως μπορούμε να </a:t>
            </a:r>
            <a:r>
              <a:rPr lang="el-GR" dirty="0" err="1"/>
              <a:t>ποσοτικοποιήσουμε</a:t>
            </a:r>
            <a:r>
              <a:rPr lang="el-GR" dirty="0"/>
              <a:t> το τι θα γίνει με την αξία της εταιρείας αν αυξηθεί το ρίσκο στην λειτουργεία της? </a:t>
            </a:r>
          </a:p>
        </p:txBody>
      </p:sp>
      <p:sp>
        <p:nvSpPr>
          <p:cNvPr id="4" name="Slide Number Placeholder 3"/>
          <p:cNvSpPr>
            <a:spLocks noGrp="1"/>
          </p:cNvSpPr>
          <p:nvPr>
            <p:ph type="sldNum" sz="quarter" idx="5"/>
          </p:nvPr>
        </p:nvSpPr>
        <p:spPr/>
        <p:txBody>
          <a:bodyPr/>
          <a:lstStyle/>
          <a:p>
            <a:pPr>
              <a:defRPr/>
            </a:pPr>
            <a:fld id="{B4C201D6-9F7B-46C8-8952-FA0EBF96753E}" type="slidenum">
              <a:rPr lang="el-GR" smtClean="0"/>
              <a:pPr>
                <a:defRPr/>
              </a:pPr>
              <a:t>5</a:t>
            </a:fld>
            <a:endParaRPr lang="el-GR"/>
          </a:p>
        </p:txBody>
      </p:sp>
    </p:spTree>
    <p:extLst>
      <p:ext uri="{BB962C8B-B14F-4D97-AF65-F5344CB8AC3E}">
        <p14:creationId xmlns:p14="http://schemas.microsoft.com/office/powerpoint/2010/main" val="4144598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dirty="0"/>
              <a:t>Η σωστή επικοινωνία θα πρέπει να συνδέει τους στρατηγικούς στόχους της εταιρείας με τους κίνδυνους.</a:t>
            </a:r>
            <a:r>
              <a:rPr lang="en-GB" dirty="0"/>
              <a:t> </a:t>
            </a:r>
            <a:r>
              <a:rPr lang="el-GR" dirty="0"/>
              <a:t>Να υπάρχει δηλαδή ευθυγράμμιση της διαχείρισης κινδύνων με την στρατηγική της εταιρείας.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i="1" dirty="0">
                <a:solidFill>
                  <a:srgbClr val="010006"/>
                </a:solidFill>
              </a:rPr>
              <a:t>Το πώς παρουσιάζεται ένας κίνδυνος μετράει…</a:t>
            </a:r>
            <a:endParaRPr lang="en-US" sz="1200" i="1" dirty="0">
              <a:solidFill>
                <a:srgbClr val="010006"/>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l-GR" dirty="0"/>
              <a:t>Να μην αναλώνετε η παρουσίαση στο κόστος ασφάλισης κινδύνων αλλά στον αντίκτυπο αυτών.  </a:t>
            </a:r>
          </a:p>
          <a:p>
            <a:r>
              <a:rPr lang="el-GR" dirty="0"/>
              <a:t>Όπως είπαμε και προηγουμένως, τι θα στοιχίσει να προσβληθεί η φήμη της εταιρείας, </a:t>
            </a:r>
          </a:p>
          <a:p>
            <a:r>
              <a:rPr lang="el-GR" dirty="0"/>
              <a:t>Πως θα αποτιμήσουμε το χαμένο μερίδιο αγοράς; Τι μπορεί να επιφέρει στις προοπτικές ανάπτυξης και πως θα ανακτήσουμε την εμπιστοσύνη των επενδυτών. </a:t>
            </a:r>
          </a:p>
        </p:txBody>
      </p:sp>
      <p:sp>
        <p:nvSpPr>
          <p:cNvPr id="4" name="Slide Number Placeholder 3"/>
          <p:cNvSpPr>
            <a:spLocks noGrp="1"/>
          </p:cNvSpPr>
          <p:nvPr>
            <p:ph type="sldNum" sz="quarter" idx="5"/>
          </p:nvPr>
        </p:nvSpPr>
        <p:spPr/>
        <p:txBody>
          <a:bodyPr/>
          <a:lstStyle/>
          <a:p>
            <a:pPr>
              <a:defRPr/>
            </a:pPr>
            <a:fld id="{B4C201D6-9F7B-46C8-8952-FA0EBF96753E}" type="slidenum">
              <a:rPr lang="el-GR" smtClean="0"/>
              <a:pPr>
                <a:defRPr/>
              </a:pPr>
              <a:t>6</a:t>
            </a:fld>
            <a:endParaRPr lang="el-GR"/>
          </a:p>
        </p:txBody>
      </p:sp>
    </p:spTree>
    <p:extLst>
      <p:ext uri="{BB962C8B-B14F-4D97-AF65-F5344CB8AC3E}">
        <p14:creationId xmlns:p14="http://schemas.microsoft.com/office/powerpoint/2010/main" val="4290662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267" indent="-173267">
              <a:buFont typeface="Arial" panose="020B0604020202020204" pitchFamily="34" charset="0"/>
              <a:buChar char="•"/>
            </a:pPr>
            <a:r>
              <a:rPr lang="el-GR" dirty="0"/>
              <a:t>Αυτό είναι το κομμάτι που πρέπει να επικεντρωθούμε. Το κομμάτι του </a:t>
            </a:r>
            <a:r>
              <a:rPr lang="en-US" dirty="0"/>
              <a:t>non transferable risk. </a:t>
            </a:r>
            <a:endParaRPr lang="el-GR" dirty="0"/>
          </a:p>
        </p:txBody>
      </p:sp>
      <p:sp>
        <p:nvSpPr>
          <p:cNvPr id="4" name="Slide Number Placeholder 3"/>
          <p:cNvSpPr>
            <a:spLocks noGrp="1"/>
          </p:cNvSpPr>
          <p:nvPr>
            <p:ph type="sldNum" sz="quarter" idx="5"/>
          </p:nvPr>
        </p:nvSpPr>
        <p:spPr/>
        <p:txBody>
          <a:bodyPr/>
          <a:lstStyle/>
          <a:p>
            <a:pPr>
              <a:defRPr/>
            </a:pPr>
            <a:fld id="{B4C201D6-9F7B-46C8-8952-FA0EBF96753E}" type="slidenum">
              <a:rPr lang="el-GR" smtClean="0"/>
              <a:pPr>
                <a:defRPr/>
              </a:pPr>
              <a:t>7</a:t>
            </a:fld>
            <a:endParaRPr lang="el-GR"/>
          </a:p>
        </p:txBody>
      </p:sp>
    </p:spTree>
    <p:extLst>
      <p:ext uri="{BB962C8B-B14F-4D97-AF65-F5344CB8AC3E}">
        <p14:creationId xmlns:p14="http://schemas.microsoft.com/office/powerpoint/2010/main" val="1509342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O Risk manager </a:t>
            </a:r>
            <a:r>
              <a:rPr lang="el-GR" b="0" dirty="0"/>
              <a:t>πρέπει να είναι επικοινωνιακός και να ξέρει που να εστιάσει. </a:t>
            </a:r>
          </a:p>
          <a:p>
            <a:r>
              <a:rPr lang="el-GR" b="0" dirty="0" err="1"/>
              <a:t>Μιρέη</a:t>
            </a:r>
            <a:r>
              <a:rPr lang="el-GR" b="0" dirty="0"/>
              <a:t> </a:t>
            </a:r>
            <a:r>
              <a:rPr lang="el-GR" b="0" dirty="0" err="1"/>
              <a:t>Γκιλιανό</a:t>
            </a:r>
            <a:r>
              <a:rPr lang="el-GR" b="0" dirty="0"/>
              <a:t> </a:t>
            </a:r>
            <a:r>
              <a:rPr lang="el-GR" b="0" dirty="0" err="1"/>
              <a:t>γαλοαμερικανίδα</a:t>
            </a:r>
            <a:r>
              <a:rPr lang="el-GR" b="0" dirty="0"/>
              <a:t> συγγραφέας και στέλεχος της ΕΛΒΙΕΜΕΣ.</a:t>
            </a:r>
          </a:p>
          <a:p>
            <a:r>
              <a:rPr lang="el-GR" b="0" dirty="0"/>
              <a:t>Η επικοινωνία είναι από τα σημαντικότερα </a:t>
            </a:r>
            <a:r>
              <a:rPr lang="en-GB" b="0" dirty="0"/>
              <a:t>soft skills </a:t>
            </a:r>
            <a:r>
              <a:rPr lang="el-GR" b="0" dirty="0"/>
              <a:t>τα οποία όσο ανεβαίνουμε στην ιεραρχία μετρούν περισσότερο από τα </a:t>
            </a:r>
            <a:r>
              <a:rPr lang="en-GB" b="0" dirty="0"/>
              <a:t>hard </a:t>
            </a:r>
            <a:r>
              <a:rPr lang="en-GB" b="0" dirty="0" err="1"/>
              <a:t>skiils</a:t>
            </a:r>
            <a:r>
              <a:rPr lang="en-GB" b="0" dirty="0"/>
              <a:t>.</a:t>
            </a:r>
            <a:r>
              <a:rPr lang="el-GR" b="0" dirty="0"/>
              <a:t> </a:t>
            </a:r>
            <a:endParaRPr lang="en-US" b="0" dirty="0"/>
          </a:p>
          <a:p>
            <a:r>
              <a:rPr lang="en-US" b="1" dirty="0"/>
              <a:t>Mireille </a:t>
            </a:r>
            <a:r>
              <a:rPr lang="en-US" b="1" dirty="0" err="1"/>
              <a:t>Guiliano</a:t>
            </a:r>
            <a:r>
              <a:rPr lang="en-US" dirty="0"/>
              <a:t> (born April 14, 1946, in </a:t>
            </a:r>
            <a:r>
              <a:rPr lang="en-US" dirty="0" err="1">
                <a:hlinkClick r:id="rId3" tooltip="Moyeuvre-Grande"/>
              </a:rPr>
              <a:t>Moyeuvre</a:t>
            </a:r>
            <a:r>
              <a:rPr lang="en-US" dirty="0">
                <a:hlinkClick r:id="rId3" tooltip="Moyeuvre-Grande"/>
              </a:rPr>
              <a:t>-Grande</a:t>
            </a:r>
            <a:r>
              <a:rPr lang="en-US" dirty="0"/>
              <a:t>, </a:t>
            </a:r>
            <a:r>
              <a:rPr lang="en-US" dirty="0">
                <a:hlinkClick r:id="rId4" tooltip="France"/>
              </a:rPr>
              <a:t>France</a:t>
            </a:r>
            <a:r>
              <a:rPr lang="en-US" dirty="0"/>
              <a:t>) is a French-American author and former corporate executive at LVMH. Her book </a:t>
            </a:r>
            <a:r>
              <a:rPr lang="en-US" i="1" dirty="0"/>
              <a:t>French Women Don’t Get Fat</a:t>
            </a:r>
            <a:r>
              <a:rPr lang="en-US" dirty="0"/>
              <a:t> sold 450,000 copies between December 2004 and April of 2005, and was translated into several dozen languages.</a:t>
            </a:r>
            <a:r>
              <a:rPr lang="en-US" baseline="30000" dirty="0">
                <a:hlinkClick r:id="rId5"/>
              </a:rPr>
              <a:t>[4]</a:t>
            </a:r>
            <a:r>
              <a:rPr lang="en-US" dirty="0"/>
              <a:t> Overall it sold more than three million copies within ten years.</a:t>
            </a:r>
            <a:r>
              <a:rPr lang="en-US" baseline="30000" dirty="0">
                <a:hlinkClick r:id="rId6"/>
              </a:rPr>
              <a:t>[7]</a:t>
            </a:r>
            <a:endParaRPr lang="el-GR" dirty="0"/>
          </a:p>
        </p:txBody>
      </p:sp>
      <p:sp>
        <p:nvSpPr>
          <p:cNvPr id="4" name="Slide Number Placeholder 3"/>
          <p:cNvSpPr>
            <a:spLocks noGrp="1"/>
          </p:cNvSpPr>
          <p:nvPr>
            <p:ph type="sldNum" sz="quarter" idx="5"/>
          </p:nvPr>
        </p:nvSpPr>
        <p:spPr/>
        <p:txBody>
          <a:bodyPr/>
          <a:lstStyle/>
          <a:p>
            <a:pPr>
              <a:defRPr/>
            </a:pPr>
            <a:fld id="{B4C201D6-9F7B-46C8-8952-FA0EBF96753E}" type="slidenum">
              <a:rPr lang="el-GR" smtClean="0"/>
              <a:pPr>
                <a:defRPr/>
              </a:pPr>
              <a:t>8</a:t>
            </a:fld>
            <a:endParaRPr lang="el-GR"/>
          </a:p>
        </p:txBody>
      </p:sp>
    </p:spTree>
    <p:extLst>
      <p:ext uri="{BB962C8B-B14F-4D97-AF65-F5344CB8AC3E}">
        <p14:creationId xmlns:p14="http://schemas.microsoft.com/office/powerpoint/2010/main" val="3567237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pPr>
              <a:defRPr/>
            </a:pPr>
            <a:fld id="{B4C201D6-9F7B-46C8-8952-FA0EBF96753E}" type="slidenum">
              <a:rPr lang="el-GR" smtClean="0"/>
              <a:pPr>
                <a:defRPr/>
              </a:pPr>
              <a:t>9</a:t>
            </a:fld>
            <a:endParaRPr lang="el-GR"/>
          </a:p>
        </p:txBody>
      </p:sp>
    </p:spTree>
    <p:extLst>
      <p:ext uri="{BB962C8B-B14F-4D97-AF65-F5344CB8AC3E}">
        <p14:creationId xmlns:p14="http://schemas.microsoft.com/office/powerpoint/2010/main" val="1388207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315224" cy="1102519"/>
          </a:xfrm>
        </p:spPr>
        <p:txBody>
          <a:bodyPr/>
          <a:lstStyle>
            <a:lvl1pPr algn="ctr">
              <a:defRPr sz="3200">
                <a:solidFill>
                  <a:schemeClr val="tx1"/>
                </a:solidFill>
              </a:defRPr>
            </a:lvl1pPr>
          </a:lstStyle>
          <a:p>
            <a:r>
              <a:rPr lang="en-US" dirty="0"/>
              <a:t>Click to edit Master title style</a:t>
            </a:r>
            <a:endParaRPr lang="el-GR" dirty="0"/>
          </a:p>
        </p:txBody>
      </p:sp>
      <p:sp>
        <p:nvSpPr>
          <p:cNvPr id="3" name="Subtitle 2"/>
          <p:cNvSpPr>
            <a:spLocks noGrp="1"/>
          </p:cNvSpPr>
          <p:nvPr>
            <p:ph type="subTitle" idx="1"/>
          </p:nvPr>
        </p:nvSpPr>
        <p:spPr>
          <a:xfrm>
            <a:off x="1371600" y="2914650"/>
            <a:ext cx="5986482" cy="131445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
        <p:nvSpPr>
          <p:cNvPr id="4" name="Date Placeholder 3"/>
          <p:cNvSpPr>
            <a:spLocks noGrp="1"/>
          </p:cNvSpPr>
          <p:nvPr>
            <p:ph type="dt" sz="half" idx="10"/>
          </p:nvPr>
        </p:nvSpPr>
        <p:spPr/>
        <p:txBody>
          <a:bodyPr/>
          <a:lstStyle>
            <a:lvl1pPr>
              <a:defRPr/>
            </a:lvl1pPr>
          </a:lstStyle>
          <a:p>
            <a:pPr>
              <a:defRPr/>
            </a:pPr>
            <a:fld id="{EC96FA68-9324-4094-9516-11F3B16472DE}" type="datetime1">
              <a:rPr lang="el-GR" smtClean="0"/>
              <a:t>9/11/2020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498EB9E5-E90E-42A3-A0BA-FED710BDBB6A}"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sz="20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7" name="Title Placeholder 1"/>
          <p:cNvSpPr>
            <a:spLocks noGrp="1"/>
          </p:cNvSpPr>
          <p:nvPr>
            <p:ph type="title"/>
          </p:nvPr>
        </p:nvSpPr>
        <p:spPr bwMode="auto">
          <a:xfrm>
            <a:off x="457200" y="321454"/>
            <a:ext cx="7543824" cy="589364"/>
          </a:xfrm>
          <a:prstGeom prst="rect">
            <a:avLst/>
          </a:prstGeom>
          <a:noFill/>
          <a:ln w="9525">
            <a:noFill/>
            <a:miter lim="800000"/>
            <a:headEnd/>
            <a:tailEnd/>
          </a:ln>
        </p:spPr>
        <p:txBody>
          <a:bodyPr/>
          <a:lstStyle/>
          <a:p>
            <a:pPr lvl="0"/>
            <a:r>
              <a:rPr lang="en-US" dirty="0"/>
              <a:t>Click to edit Master title style</a:t>
            </a:r>
            <a:endParaRPr lang="el-GR" dirty="0"/>
          </a:p>
        </p:txBody>
      </p:sp>
      <p:sp>
        <p:nvSpPr>
          <p:cNvPr id="4" name="Date Placeholder 3"/>
          <p:cNvSpPr>
            <a:spLocks noGrp="1"/>
          </p:cNvSpPr>
          <p:nvPr>
            <p:ph type="dt" sz="half" idx="10"/>
          </p:nvPr>
        </p:nvSpPr>
        <p:spPr/>
        <p:txBody>
          <a:bodyPr/>
          <a:lstStyle>
            <a:lvl1pPr>
              <a:defRPr/>
            </a:lvl1pPr>
          </a:lstStyle>
          <a:p>
            <a:pPr>
              <a:defRPr/>
            </a:pPr>
            <a:fld id="{48E160B6-1F90-4B33-9A27-FDB679750C7F}" type="datetime1">
              <a:rPr lang="el-GR" smtClean="0"/>
              <a:t>9/11/2020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6C6A5F6-7000-4174-BE41-67F038B4E96F}"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1477"/>
            <a:ext cx="7543800" cy="589360"/>
          </a:xfrm>
        </p:spPr>
        <p:txBody>
          <a:bodyPr/>
          <a:lstStyle/>
          <a:p>
            <a:r>
              <a:rPr lang="en-US"/>
              <a:t>Click to edit Master title style</a:t>
            </a:r>
            <a:endParaRPr lang="el-GR"/>
          </a:p>
        </p:txBody>
      </p:sp>
      <p:sp>
        <p:nvSpPr>
          <p:cNvPr id="3" name="Content Placeholder 2"/>
          <p:cNvSpPr>
            <a:spLocks noGrp="1"/>
          </p:cNvSpPr>
          <p:nvPr>
            <p:ph idx="1"/>
          </p:nvPr>
        </p:nvSpPr>
        <p:spPr>
          <a:xfrm>
            <a:off x="1857380" y="1200154"/>
            <a:ext cx="6143625"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5D6BC8BF-4A7F-4323-AE6E-CB7AF2D0443F}" type="datetime1">
              <a:rPr lang="el-GR" smtClean="0"/>
              <a:t>9/11/2020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4795793-7DF6-4EA9-B5B6-CC50CAFD7546}"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56" y="1200154"/>
            <a:ext cx="6143668" cy="3394472"/>
          </a:xfrm>
        </p:spPr>
        <p:txBody>
          <a:bodyPr/>
          <a:lstStyle>
            <a:lvl1pPr>
              <a:buClr>
                <a:schemeClr val="accent6">
                  <a:lumMod val="75000"/>
                </a:schemeClr>
              </a:buClr>
              <a:buFont typeface="Wingdings" pitchFamily="2" charset="2"/>
              <a:buChar char="§"/>
              <a:defRPr sz="2000">
                <a:latin typeface="+mj-lt"/>
              </a:defRPr>
            </a:lvl1pPr>
            <a:lvl2pPr>
              <a:buClr>
                <a:srgbClr val="E96419"/>
              </a:buClr>
              <a:buSzPct val="100000"/>
              <a:buFont typeface="Arial" pitchFamily="34" charset="0"/>
              <a:buChar char="•"/>
              <a:defRPr sz="1800">
                <a:latin typeface="+mj-lt"/>
              </a:defRPr>
            </a:lvl2pPr>
            <a:lvl3pPr>
              <a:buClr>
                <a:srgbClr val="E96419"/>
              </a:buClr>
              <a:defRPr sz="1800">
                <a:latin typeface="+mj-lt"/>
              </a:defRPr>
            </a:lvl3pPr>
            <a:lvl4pPr>
              <a:buClr>
                <a:srgbClr val="E96419"/>
              </a:buClr>
              <a:buFont typeface="Arial" pitchFamily="34" charset="0"/>
              <a:buChar char="•"/>
              <a:defRPr sz="1800">
                <a:latin typeface="+mj-lt"/>
              </a:defRPr>
            </a:lvl4pPr>
            <a:lvl5pPr>
              <a:buClr>
                <a:srgbClr val="E96419"/>
              </a:buClr>
              <a:defRPr sz="18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Title Placeholder 1"/>
          <p:cNvSpPr>
            <a:spLocks noGrp="1"/>
          </p:cNvSpPr>
          <p:nvPr>
            <p:ph type="title"/>
          </p:nvPr>
        </p:nvSpPr>
        <p:spPr bwMode="auto">
          <a:xfrm>
            <a:off x="755576" y="1203598"/>
            <a:ext cx="7543824" cy="589364"/>
          </a:xfrm>
          <a:prstGeom prst="rect">
            <a:avLst/>
          </a:prstGeom>
          <a:noFill/>
          <a:ln w="9525">
            <a:noFill/>
            <a:miter lim="800000"/>
            <a:headEnd/>
            <a:tailEnd/>
          </a:ln>
        </p:spPr>
        <p:txBody>
          <a:bodyPr/>
          <a:lstStyle>
            <a:lvl1pPr>
              <a:defRPr sz="2300"/>
            </a:lvl1pPr>
          </a:lstStyle>
          <a:p>
            <a:pPr lvl="0"/>
            <a:r>
              <a:rPr lang="en-US" dirty="0"/>
              <a:t>Click to edit Master title style</a:t>
            </a:r>
            <a:endParaRPr lang="el-GR" dirty="0"/>
          </a:p>
        </p:txBody>
      </p:sp>
      <p:sp>
        <p:nvSpPr>
          <p:cNvPr id="4" name="Date Placeholder 3"/>
          <p:cNvSpPr>
            <a:spLocks noGrp="1"/>
          </p:cNvSpPr>
          <p:nvPr>
            <p:ph type="dt" sz="half" idx="10"/>
          </p:nvPr>
        </p:nvSpPr>
        <p:spPr/>
        <p:txBody>
          <a:bodyPr/>
          <a:lstStyle>
            <a:lvl1pPr>
              <a:defRPr/>
            </a:lvl1pPr>
          </a:lstStyle>
          <a:p>
            <a:pPr>
              <a:defRPr/>
            </a:pPr>
            <a:fld id="{5B72FE48-7BEA-458C-BEDE-80B5DB0B6A91}" type="datetime1">
              <a:rPr lang="el-GR" smtClean="0"/>
              <a:t>9/11/2020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B5C1EC6-A1E9-4103-A784-54EBEE6EC5D4}"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7"/>
            <a:ext cx="7278711" cy="1021556"/>
          </a:xfrm>
        </p:spPr>
        <p:txBody>
          <a:bodyPr anchor="t"/>
          <a:lstStyle>
            <a:lvl1pPr algn="l">
              <a:defRPr sz="4000" b="1" cap="all">
                <a:solidFill>
                  <a:schemeClr val="tx1"/>
                </a:solidFill>
              </a:defRPr>
            </a:lvl1pPr>
          </a:lstStyle>
          <a:p>
            <a:r>
              <a:rPr lang="en-US" dirty="0"/>
              <a:t>Click to edit Master title style</a:t>
            </a:r>
            <a:endParaRPr lang="el-GR" dirty="0"/>
          </a:p>
        </p:txBody>
      </p:sp>
      <p:sp>
        <p:nvSpPr>
          <p:cNvPr id="3" name="Text Placeholder 2"/>
          <p:cNvSpPr>
            <a:spLocks noGrp="1"/>
          </p:cNvSpPr>
          <p:nvPr>
            <p:ph type="body" idx="1"/>
          </p:nvPr>
        </p:nvSpPr>
        <p:spPr>
          <a:xfrm>
            <a:off x="722313" y="2180035"/>
            <a:ext cx="7278711"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91C3B21F-72F6-445E-A484-A71CC747E978}" type="datetime1">
              <a:rPr lang="el-GR" smtClean="0"/>
              <a:t>9/11/2020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6A2A94B-536E-40E8-AC30-EB44ACF79A91}"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4350" y="1607343"/>
            <a:ext cx="3543296" cy="2987285"/>
          </a:xfrm>
        </p:spPr>
        <p:txBody>
          <a:bodyPr/>
          <a:lstStyle>
            <a:lvl1pPr>
              <a:defRPr sz="20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Content Placeholder 2"/>
          <p:cNvSpPr>
            <a:spLocks noGrp="1"/>
          </p:cNvSpPr>
          <p:nvPr>
            <p:ph sz="half" idx="13"/>
          </p:nvPr>
        </p:nvSpPr>
        <p:spPr>
          <a:xfrm>
            <a:off x="4500563" y="1607343"/>
            <a:ext cx="3500462" cy="2987285"/>
          </a:xfrm>
        </p:spPr>
        <p:txBody>
          <a:bodyPr/>
          <a:lstStyle>
            <a:lvl1pPr>
              <a:defRPr sz="20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Title 1"/>
          <p:cNvSpPr>
            <a:spLocks noGrp="1"/>
          </p:cNvSpPr>
          <p:nvPr>
            <p:ph type="title"/>
          </p:nvPr>
        </p:nvSpPr>
        <p:spPr>
          <a:xfrm>
            <a:off x="457200" y="321454"/>
            <a:ext cx="7543824" cy="589364"/>
          </a:xfrm>
        </p:spPr>
        <p:txBody>
          <a:bodyPr/>
          <a:lstStyle>
            <a:lvl1pPr>
              <a:defRPr/>
            </a:lvl1pPr>
          </a:lstStyle>
          <a:p>
            <a:r>
              <a:rPr lang="en-US" dirty="0"/>
              <a:t>Click to edit Master title style</a:t>
            </a:r>
            <a:endParaRPr lang="el-GR" dirty="0"/>
          </a:p>
        </p:txBody>
      </p:sp>
      <p:sp>
        <p:nvSpPr>
          <p:cNvPr id="5" name="Date Placeholder 3"/>
          <p:cNvSpPr>
            <a:spLocks noGrp="1"/>
          </p:cNvSpPr>
          <p:nvPr>
            <p:ph type="dt" sz="half" idx="14"/>
          </p:nvPr>
        </p:nvSpPr>
        <p:spPr/>
        <p:txBody>
          <a:bodyPr/>
          <a:lstStyle>
            <a:lvl1pPr>
              <a:defRPr/>
            </a:lvl1pPr>
          </a:lstStyle>
          <a:p>
            <a:pPr>
              <a:defRPr/>
            </a:pPr>
            <a:fld id="{E0707B0B-2D3E-4029-AB7D-8337FDB53550}" type="datetime1">
              <a:rPr lang="el-GR" smtClean="0"/>
              <a:t>9/11/2020</a:t>
            </a:fld>
            <a:endParaRPr lang="el-GR"/>
          </a:p>
        </p:txBody>
      </p:sp>
      <p:sp>
        <p:nvSpPr>
          <p:cNvPr id="6" name="Footer Placeholder 4"/>
          <p:cNvSpPr>
            <a:spLocks noGrp="1"/>
          </p:cNvSpPr>
          <p:nvPr>
            <p:ph type="ftr" sz="quarter" idx="15"/>
          </p:nvPr>
        </p:nvSpPr>
        <p:spPr/>
        <p:txBody>
          <a:bodyPr/>
          <a:lstStyle>
            <a:lvl1pPr>
              <a:defRPr/>
            </a:lvl1pPr>
          </a:lstStyle>
          <a:p>
            <a:pPr>
              <a:defRPr/>
            </a:pPr>
            <a:endParaRPr lang="el-GR"/>
          </a:p>
        </p:txBody>
      </p:sp>
      <p:sp>
        <p:nvSpPr>
          <p:cNvPr id="7" name="Slide Number Placeholder 5"/>
          <p:cNvSpPr>
            <a:spLocks noGrp="1"/>
          </p:cNvSpPr>
          <p:nvPr>
            <p:ph type="sldNum" sz="quarter" idx="16"/>
          </p:nvPr>
        </p:nvSpPr>
        <p:spPr/>
        <p:txBody>
          <a:bodyPr/>
          <a:lstStyle>
            <a:lvl1pPr>
              <a:defRPr/>
            </a:lvl1pPr>
          </a:lstStyle>
          <a:p>
            <a:pPr>
              <a:defRPr/>
            </a:pPr>
            <a:fld id="{9D32E02A-74A7-4C5A-ACAE-B2B96DF8CB3B}"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l-GR" dirty="0"/>
          </a:p>
        </p:txBody>
      </p:sp>
      <p:sp>
        <p:nvSpPr>
          <p:cNvPr id="3" name="Text Placeholder 2"/>
          <p:cNvSpPr>
            <a:spLocks noGrp="1"/>
          </p:cNvSpPr>
          <p:nvPr>
            <p:ph type="body" idx="1"/>
          </p:nvPr>
        </p:nvSpPr>
        <p:spPr>
          <a:xfrm>
            <a:off x="1214414" y="1181097"/>
            <a:ext cx="3357586"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3438" y="1178709"/>
            <a:ext cx="3357586"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2"/>
          <p:cNvSpPr>
            <a:spLocks noGrp="1"/>
          </p:cNvSpPr>
          <p:nvPr>
            <p:ph sz="half" idx="13"/>
          </p:nvPr>
        </p:nvSpPr>
        <p:spPr>
          <a:xfrm>
            <a:off x="1214414" y="1674039"/>
            <a:ext cx="3357586" cy="298728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1" name="Content Placeholder 2"/>
          <p:cNvSpPr>
            <a:spLocks noGrp="1"/>
          </p:cNvSpPr>
          <p:nvPr>
            <p:ph sz="half" idx="14"/>
          </p:nvPr>
        </p:nvSpPr>
        <p:spPr>
          <a:xfrm>
            <a:off x="4643438" y="1674039"/>
            <a:ext cx="3357586" cy="298728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7" name="Date Placeholder 6"/>
          <p:cNvSpPr>
            <a:spLocks noGrp="1"/>
          </p:cNvSpPr>
          <p:nvPr>
            <p:ph type="dt" sz="half" idx="15"/>
          </p:nvPr>
        </p:nvSpPr>
        <p:spPr/>
        <p:txBody>
          <a:bodyPr/>
          <a:lstStyle>
            <a:lvl1pPr>
              <a:defRPr/>
            </a:lvl1pPr>
          </a:lstStyle>
          <a:p>
            <a:pPr>
              <a:defRPr/>
            </a:pPr>
            <a:fld id="{63D88DD4-BB07-4C1A-9F21-B081E9287B11}" type="datetime1">
              <a:rPr lang="el-GR" smtClean="0"/>
              <a:t>9/11/2020</a:t>
            </a:fld>
            <a:endParaRPr lang="el-GR"/>
          </a:p>
        </p:txBody>
      </p:sp>
      <p:sp>
        <p:nvSpPr>
          <p:cNvPr id="8" name="Footer Placeholder 7"/>
          <p:cNvSpPr>
            <a:spLocks noGrp="1"/>
          </p:cNvSpPr>
          <p:nvPr>
            <p:ph type="ftr" sz="quarter" idx="16"/>
          </p:nvPr>
        </p:nvSpPr>
        <p:spPr/>
        <p:txBody>
          <a:bodyPr/>
          <a:lstStyle>
            <a:lvl1pPr>
              <a:defRPr/>
            </a:lvl1pPr>
          </a:lstStyle>
          <a:p>
            <a:pPr>
              <a:defRPr/>
            </a:pPr>
            <a:endParaRPr lang="el-GR"/>
          </a:p>
        </p:txBody>
      </p:sp>
      <p:sp>
        <p:nvSpPr>
          <p:cNvPr id="9" name="Slide Number Placeholder 8"/>
          <p:cNvSpPr>
            <a:spLocks noGrp="1"/>
          </p:cNvSpPr>
          <p:nvPr>
            <p:ph type="sldNum" sz="quarter" idx="17"/>
          </p:nvPr>
        </p:nvSpPr>
        <p:spPr>
          <a:xfrm>
            <a:off x="6553200" y="4825615"/>
            <a:ext cx="2133600" cy="273844"/>
          </a:xfrm>
        </p:spPr>
        <p:txBody>
          <a:bodyPr/>
          <a:lstStyle>
            <a:lvl1pPr>
              <a:defRPr/>
            </a:lvl1pPr>
          </a:lstStyle>
          <a:p>
            <a:pPr>
              <a:defRPr/>
            </a:pPr>
            <a:fld id="{E73DC0F5-4FA9-4681-8341-7E8AE7E7142D}"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457200" y="321454"/>
            <a:ext cx="7543824" cy="589364"/>
          </a:xfrm>
          <a:prstGeom prst="rect">
            <a:avLst/>
          </a:prstGeom>
          <a:noFill/>
          <a:ln w="9525">
            <a:noFill/>
            <a:miter lim="800000"/>
            <a:headEnd/>
            <a:tailEnd/>
          </a:ln>
        </p:spPr>
        <p:txBody>
          <a:bodyPr/>
          <a:lstStyle/>
          <a:p>
            <a:pPr lvl="0"/>
            <a:r>
              <a:rPr lang="en-US" dirty="0"/>
              <a:t>Click to edit Master title style</a:t>
            </a:r>
            <a:endParaRPr lang="el-GR" dirty="0"/>
          </a:p>
        </p:txBody>
      </p:sp>
      <p:sp>
        <p:nvSpPr>
          <p:cNvPr id="3" name="Date Placeholder 3"/>
          <p:cNvSpPr>
            <a:spLocks noGrp="1"/>
          </p:cNvSpPr>
          <p:nvPr>
            <p:ph type="dt" sz="half" idx="10"/>
          </p:nvPr>
        </p:nvSpPr>
        <p:spPr/>
        <p:txBody>
          <a:bodyPr/>
          <a:lstStyle>
            <a:lvl1pPr>
              <a:defRPr/>
            </a:lvl1pPr>
          </a:lstStyle>
          <a:p>
            <a:pPr>
              <a:defRPr/>
            </a:pPr>
            <a:fld id="{AE253126-EDC2-417A-B74E-E303343C345D}" type="datetime1">
              <a:rPr lang="el-GR" smtClean="0"/>
              <a:t>9/11/2020</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3AEBE69F-4850-40D2-8A92-A0BBFFB01E7D}"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D61FF8-C5A8-4E96-BD81-013BDB559871}" type="datetime1">
              <a:rPr lang="el-GR" smtClean="0"/>
              <a:t>9/11/2020</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A0F86AFE-B557-40C0-A1DD-5F06ACE95D22}"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5"/>
            <a:ext cx="5486400" cy="425054"/>
          </a:xfrm>
        </p:spPr>
        <p:txBody>
          <a:bodyPr anchor="b"/>
          <a:lstStyle>
            <a:lvl1pPr algn="l">
              <a:defRPr sz="2000" b="1">
                <a:solidFill>
                  <a:schemeClr val="tx1"/>
                </a:solidFill>
              </a:defRPr>
            </a:lvl1pPr>
          </a:lstStyle>
          <a:p>
            <a:r>
              <a:rPr lang="en-US" dirty="0"/>
              <a:t>Click to edit Master title style</a:t>
            </a:r>
            <a:endParaRPr lang="el-GR" dirty="0"/>
          </a:p>
        </p:txBody>
      </p:sp>
      <p:sp>
        <p:nvSpPr>
          <p:cNvPr id="3" name="Picture Placeholder 2"/>
          <p:cNvSpPr>
            <a:spLocks noGrp="1"/>
          </p:cNvSpPr>
          <p:nvPr>
            <p:ph type="pic" idx="1"/>
          </p:nvPr>
        </p:nvSpPr>
        <p:spPr>
          <a:xfrm>
            <a:off x="1792288" y="1125134"/>
            <a:ext cx="5486400" cy="242055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479D16AD-D010-41EB-AF1E-21299A872198}" type="datetime1">
              <a:rPr lang="el-GR" smtClean="0"/>
              <a:t>9/11/2020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0A0D693D-D139-4566-B2E0-DCE2A5AFCAED}"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21477"/>
            <a:ext cx="7543800" cy="5893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l-GR"/>
          </a:p>
        </p:txBody>
      </p:sp>
      <p:sp>
        <p:nvSpPr>
          <p:cNvPr id="1027" name="Text Placeholder 2"/>
          <p:cNvSpPr>
            <a:spLocks noGrp="1"/>
          </p:cNvSpPr>
          <p:nvPr>
            <p:ph type="body" idx="1"/>
          </p:nvPr>
        </p:nvSpPr>
        <p:spPr bwMode="auto">
          <a:xfrm>
            <a:off x="1857380" y="1200154"/>
            <a:ext cx="61436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482204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a:defRPr/>
            </a:pPr>
            <a:fld id="{CE30FD4D-D68C-4FAC-94CD-0CB0FDA5778E}" type="datetime1">
              <a:rPr lang="el-GR" smtClean="0"/>
              <a:t>9/11/2020</a:t>
            </a:fld>
            <a:endParaRPr lang="el-GR"/>
          </a:p>
        </p:txBody>
      </p:sp>
      <p:sp>
        <p:nvSpPr>
          <p:cNvPr id="5" name="Footer Placeholder 4"/>
          <p:cNvSpPr>
            <a:spLocks noGrp="1"/>
          </p:cNvSpPr>
          <p:nvPr>
            <p:ph type="ftr" sz="quarter" idx="3"/>
          </p:nvPr>
        </p:nvSpPr>
        <p:spPr>
          <a:xfrm>
            <a:off x="3124200" y="482204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defRPr/>
            </a:pPr>
            <a:endParaRPr lang="el-GR"/>
          </a:p>
        </p:txBody>
      </p:sp>
      <p:sp>
        <p:nvSpPr>
          <p:cNvPr id="6" name="Slide Number Placeholder 5"/>
          <p:cNvSpPr>
            <a:spLocks noGrp="1"/>
          </p:cNvSpPr>
          <p:nvPr>
            <p:ph type="sldNum" sz="quarter" idx="4"/>
          </p:nvPr>
        </p:nvSpPr>
        <p:spPr>
          <a:xfrm>
            <a:off x="6553200" y="4836330"/>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defRPr>
            </a:lvl1pPr>
          </a:lstStyle>
          <a:p>
            <a:pPr>
              <a:defRPr/>
            </a:pPr>
            <a:fld id="{E10F3F0E-8425-4D19-9711-6ECC27CD4EC5}"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975" r:id="rId1"/>
    <p:sldLayoutId id="2147483985" r:id="rId2"/>
    <p:sldLayoutId id="2147483976" r:id="rId3"/>
    <p:sldLayoutId id="2147483977" r:id="rId4"/>
    <p:sldLayoutId id="2147483978" r:id="rId5"/>
    <p:sldLayoutId id="2147483986" r:id="rId6"/>
    <p:sldLayoutId id="2147483979" r:id="rId7"/>
    <p:sldLayoutId id="2147483980" r:id="rId8"/>
    <p:sldLayoutId id="2147483981" r:id="rId9"/>
    <p:sldLayoutId id="2147483982" r:id="rId10"/>
    <p:sldLayoutId id="2147483983"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r" rtl="0" eaLnBrk="0" fontAlgn="base" hangingPunct="0">
        <a:spcBef>
          <a:spcPct val="0"/>
        </a:spcBef>
        <a:spcAft>
          <a:spcPct val="0"/>
        </a:spcAft>
        <a:defRPr sz="2300" kern="1200">
          <a:solidFill>
            <a:schemeClr val="bg1"/>
          </a:solidFill>
          <a:latin typeface="+mj-lt"/>
          <a:ea typeface="+mj-ea"/>
          <a:cs typeface="+mj-cs"/>
        </a:defRPr>
      </a:lvl1pPr>
      <a:lvl2pPr algn="r" rtl="0" eaLnBrk="0" fontAlgn="base" hangingPunct="0">
        <a:spcBef>
          <a:spcPct val="0"/>
        </a:spcBef>
        <a:spcAft>
          <a:spcPct val="0"/>
        </a:spcAft>
        <a:defRPr sz="2300">
          <a:solidFill>
            <a:schemeClr val="bg1"/>
          </a:solidFill>
          <a:latin typeface="Calibri" pitchFamily="34" charset="0"/>
        </a:defRPr>
      </a:lvl2pPr>
      <a:lvl3pPr algn="r" rtl="0" eaLnBrk="0" fontAlgn="base" hangingPunct="0">
        <a:spcBef>
          <a:spcPct val="0"/>
        </a:spcBef>
        <a:spcAft>
          <a:spcPct val="0"/>
        </a:spcAft>
        <a:defRPr sz="2300">
          <a:solidFill>
            <a:schemeClr val="bg1"/>
          </a:solidFill>
          <a:latin typeface="Calibri" pitchFamily="34" charset="0"/>
        </a:defRPr>
      </a:lvl3pPr>
      <a:lvl4pPr algn="r" rtl="0" eaLnBrk="0" fontAlgn="base" hangingPunct="0">
        <a:spcBef>
          <a:spcPct val="0"/>
        </a:spcBef>
        <a:spcAft>
          <a:spcPct val="0"/>
        </a:spcAft>
        <a:defRPr sz="2300">
          <a:solidFill>
            <a:schemeClr val="bg1"/>
          </a:solidFill>
          <a:latin typeface="Calibri" pitchFamily="34" charset="0"/>
        </a:defRPr>
      </a:lvl4pPr>
      <a:lvl5pPr algn="r" rtl="0" eaLnBrk="0" fontAlgn="base" hangingPunct="0">
        <a:spcBef>
          <a:spcPct val="0"/>
        </a:spcBef>
        <a:spcAft>
          <a:spcPct val="0"/>
        </a:spcAft>
        <a:defRPr sz="23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E96419"/>
        </a:buClr>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96419"/>
        </a:buClr>
        <a:buSzPct val="80000"/>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www.harima,gr/" TargetMode="External"/><Relationship Id="rId3" Type="http://schemas.openxmlformats.org/officeDocument/2006/relationships/image" Target="../media/image6.png"/><Relationship Id="rId7" Type="http://schemas.openxmlformats.org/officeDocument/2006/relationships/image" Target="cid:image011.jpg@01D6B11D.AF00EE1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cid:image009.png@01D6B11D.AF00EE10"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hyperlink" Target="http://www.harima,gr/" TargetMode="External"/><Relationship Id="rId3" Type="http://schemas.openxmlformats.org/officeDocument/2006/relationships/image" Target="../media/image6.png"/><Relationship Id="rId7" Type="http://schemas.openxmlformats.org/officeDocument/2006/relationships/image" Target="cid:image011.jpg@01D6B11D.AF00EE1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cid:image009.png@01D6B11D.AF00EE10"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hyperlink" Target="http://www.harima,gr/" TargetMode="External"/><Relationship Id="rId3" Type="http://schemas.openxmlformats.org/officeDocument/2006/relationships/image" Target="../media/image6.png"/><Relationship Id="rId7" Type="http://schemas.openxmlformats.org/officeDocument/2006/relationships/image" Target="cid:image011.jpg@01D6B11D.AF00EE10"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cid:image009.png@01D6B11D.AF00EE10"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hyperlink" Target="http://www.harima,gr/" TargetMode="External"/><Relationship Id="rId3" Type="http://schemas.openxmlformats.org/officeDocument/2006/relationships/image" Target="../media/image6.png"/><Relationship Id="rId7" Type="http://schemas.openxmlformats.org/officeDocument/2006/relationships/image" Target="cid:image011.jpg@01D6B11D.AF00EE10"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cid:image009.png@01D6B11D.AF00EE10"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hyperlink" Target="http://www.harima,gr/" TargetMode="External"/><Relationship Id="rId3" Type="http://schemas.openxmlformats.org/officeDocument/2006/relationships/image" Target="../media/image6.png"/><Relationship Id="rId7" Type="http://schemas.openxmlformats.org/officeDocument/2006/relationships/image" Target="cid:image011.jpg@01D6B11D.AF00EE10"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cid:image009.png@01D6B11D.AF00EE10"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harima,gr/"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harima,gr/" TargetMode="External"/><Relationship Id="rId3" Type="http://schemas.openxmlformats.org/officeDocument/2006/relationships/image" Target="../media/image6.png"/><Relationship Id="rId7" Type="http://schemas.openxmlformats.org/officeDocument/2006/relationships/image" Target="cid:image011.jpg@01D6B11D.AF00EE10"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cid:image009.png@01D6B11D.AF00EE10"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12.png"/><Relationship Id="rId12" Type="http://schemas.openxmlformats.org/officeDocument/2006/relationships/hyperlink" Target="http://www.harima,gr/"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cid:image011.jpg@01D6B11D.AF00EE10" TargetMode="External"/><Relationship Id="rId5" Type="http://schemas.openxmlformats.org/officeDocument/2006/relationships/image" Target="../media/image10.png"/><Relationship Id="rId10" Type="http://schemas.openxmlformats.org/officeDocument/2006/relationships/image" Target="../media/image8.jpeg"/><Relationship Id="rId4" Type="http://schemas.openxmlformats.org/officeDocument/2006/relationships/image" Target="../media/image9.png"/><Relationship Id="rId9" Type="http://schemas.openxmlformats.org/officeDocument/2006/relationships/image" Target="cid:image009.png@01D6B11D.AF00EE1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cid:image011.jpg@01D6B11D.AF00EE10" TargetMode="External"/><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cid:image009.png@01D6B11D.AF00EE10" TargetMode="External"/><Relationship Id="rId5"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hyperlink" Target="http://www.harima,gr/"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harima,gr/" TargetMode="External"/><Relationship Id="rId3" Type="http://schemas.openxmlformats.org/officeDocument/2006/relationships/image" Target="../media/image6.png"/><Relationship Id="rId7" Type="http://schemas.openxmlformats.org/officeDocument/2006/relationships/image" Target="cid:image011.jpg@01D6B11D.AF00EE10"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cid:image009.png@01D6B11D.AF00EE10"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cid:image011.jpg@01D6B11D.AF00EE10" TargetMode="External"/><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cid:image009.png@01D6B11D.AF00EE10" TargetMode="External"/><Relationship Id="rId5" Type="http://schemas.openxmlformats.org/officeDocument/2006/relationships/image" Target="../media/image7.png"/><Relationship Id="rId4" Type="http://schemas.openxmlformats.org/officeDocument/2006/relationships/image" Target="../media/image14.png"/><Relationship Id="rId9" Type="http://schemas.openxmlformats.org/officeDocument/2006/relationships/hyperlink" Target="http://www.harima,gr/"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harima,gr/" TargetMode="External"/><Relationship Id="rId3" Type="http://schemas.openxmlformats.org/officeDocument/2006/relationships/image" Target="../media/image6.png"/><Relationship Id="rId7" Type="http://schemas.openxmlformats.org/officeDocument/2006/relationships/image" Target="cid:image011.jpg@01D6B11D.AF00EE10"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cid:image009.png@01D6B11D.AF00EE10"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hyperlink" Target="http://www.harima,gr/" TargetMode="External"/><Relationship Id="rId3" Type="http://schemas.openxmlformats.org/officeDocument/2006/relationships/image" Target="../media/image6.png"/><Relationship Id="rId7" Type="http://schemas.openxmlformats.org/officeDocument/2006/relationships/image" Target="cid:image011.jpg@01D6B11D.AF00EE10"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cid:image009.png@01D6B11D.AF00EE10"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hyperlink" Target="http://www.harima,gr/" TargetMode="External"/><Relationship Id="rId3" Type="http://schemas.openxmlformats.org/officeDocument/2006/relationships/image" Target="../media/image6.png"/><Relationship Id="rId7" Type="http://schemas.openxmlformats.org/officeDocument/2006/relationships/image" Target="cid:image011.jpg@01D6B11D.AF00EE1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cid:image009.png@01D6B11D.AF00EE10" TargetMode="External"/><Relationship Id="rId4" Type="http://schemas.openxmlformats.org/officeDocument/2006/relationships/image" Target="../media/image7.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4CA5A14-C1EE-46CB-8D6A-B47E9F7DEACB}"/>
              </a:ext>
            </a:extLst>
          </p:cNvPr>
          <p:cNvSpPr/>
          <p:nvPr/>
        </p:nvSpPr>
        <p:spPr>
          <a:xfrm>
            <a:off x="0" y="0"/>
            <a:ext cx="9144000" cy="5143500"/>
          </a:xfrm>
          <a:prstGeom prst="rect">
            <a:avLst/>
          </a:prstGeom>
          <a:solidFill>
            <a:srgbClr val="010006"/>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pic>
        <p:nvPicPr>
          <p:cNvPr id="22" name="Picture 21">
            <a:extLst>
              <a:ext uri="{FF2B5EF4-FFF2-40B4-BE49-F238E27FC236}">
                <a16:creationId xmlns:a16="http://schemas.microsoft.com/office/drawing/2014/main" id="{4049C5D8-A248-471F-B88E-BBEBFB456119}"/>
              </a:ext>
            </a:extLst>
          </p:cNvPr>
          <p:cNvPicPr>
            <a:picLocks noChangeAspect="1"/>
          </p:cNvPicPr>
          <p:nvPr/>
        </p:nvPicPr>
        <p:blipFill rotWithShape="1">
          <a:blip r:embed="rId3">
            <a:extLst>
              <a:ext uri="{28A0092B-C50C-407E-A947-70E740481C1C}">
                <a14:useLocalDpi xmlns:a14="http://schemas.microsoft.com/office/drawing/2010/main" val="0"/>
              </a:ext>
            </a:extLst>
          </a:blip>
          <a:srcRect l="6776" t="11617" b="7689"/>
          <a:stretch/>
        </p:blipFill>
        <p:spPr>
          <a:xfrm>
            <a:off x="311267" y="29443"/>
            <a:ext cx="8352928" cy="4630539"/>
          </a:xfrm>
          <a:prstGeom prst="rect">
            <a:avLst/>
          </a:prstGeom>
        </p:spPr>
      </p:pic>
      <p:sp>
        <p:nvSpPr>
          <p:cNvPr id="17" name="Rectangle 16">
            <a:extLst>
              <a:ext uri="{FF2B5EF4-FFF2-40B4-BE49-F238E27FC236}">
                <a16:creationId xmlns:a16="http://schemas.microsoft.com/office/drawing/2014/main" id="{5A866B70-AEDE-4976-AD6A-83D0F6A58F4E}"/>
              </a:ext>
            </a:extLst>
          </p:cNvPr>
          <p:cNvSpPr/>
          <p:nvPr/>
        </p:nvSpPr>
        <p:spPr>
          <a:xfrm>
            <a:off x="3479815" y="4243500"/>
            <a:ext cx="5334895" cy="0"/>
          </a:xfrm>
          <a:prstGeom prst="rect">
            <a:avLst/>
          </a:prstGeom>
          <a:solidFill>
            <a:srgbClr val="2F95B6"/>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sp>
        <p:nvSpPr>
          <p:cNvPr id="24" name="Subtitle 5">
            <a:extLst>
              <a:ext uri="{FF2B5EF4-FFF2-40B4-BE49-F238E27FC236}">
                <a16:creationId xmlns:a16="http://schemas.microsoft.com/office/drawing/2014/main" id="{7D453037-C90B-46CB-A8F5-C87833204B73}"/>
              </a:ext>
            </a:extLst>
          </p:cNvPr>
          <p:cNvSpPr txBox="1">
            <a:spLocks/>
          </p:cNvSpPr>
          <p:nvPr/>
        </p:nvSpPr>
        <p:spPr bwMode="auto">
          <a:xfrm>
            <a:off x="4355976" y="2931790"/>
            <a:ext cx="4358100" cy="1368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E96419"/>
              </a:buClr>
              <a:buFont typeface="Wingdings" pitchFamily="2" charset="2"/>
              <a:buNone/>
              <a:defRPr sz="2400" kern="1200">
                <a:solidFill>
                  <a:srgbClr val="E96419"/>
                </a:solidFill>
                <a:latin typeface="+mn-lt"/>
                <a:ea typeface="+mn-ea"/>
                <a:cs typeface="+mn-cs"/>
              </a:defRPr>
            </a:lvl1pPr>
            <a:lvl2pPr marL="457200" indent="0" algn="ctr" rtl="0" eaLnBrk="0" fontAlgn="base" hangingPunct="0">
              <a:spcBef>
                <a:spcPct val="20000"/>
              </a:spcBef>
              <a:spcAft>
                <a:spcPct val="0"/>
              </a:spcAft>
              <a:buClr>
                <a:srgbClr val="E96419"/>
              </a:buClr>
              <a:buFont typeface="Arial" charset="0"/>
              <a:buNone/>
              <a:defRPr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E96419"/>
              </a:buClr>
              <a:buSzPct val="80000"/>
              <a:buFont typeface="Wingdings" pitchFamily="2" charset="2"/>
              <a:buNone/>
              <a:defRPr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E96419"/>
              </a:buClr>
              <a:buFont typeface="Arial" charset="0"/>
              <a:buNone/>
              <a:defRPr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E96419"/>
              </a:buClr>
              <a:buFont typeface="Arial" charset="0"/>
              <a:buNone/>
              <a:defRPr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eaLnBrk="1" hangingPunct="1">
              <a:spcBef>
                <a:spcPts val="0"/>
              </a:spcBef>
            </a:pPr>
            <a:r>
              <a:rPr lang="el-GR" dirty="0">
                <a:solidFill>
                  <a:schemeClr val="bg1"/>
                </a:solidFill>
              </a:rPr>
              <a:t>Βέλτιστες πρακτικές επικοινωνίας και παρουσίασης θεμάτων Ρίσκου προς τη Διοίκηση</a:t>
            </a:r>
            <a:r>
              <a:rPr lang="en-US" dirty="0">
                <a:solidFill>
                  <a:schemeClr val="bg1"/>
                </a:solidFill>
              </a:rPr>
              <a:t> </a:t>
            </a:r>
            <a:endParaRPr lang="el-GR" sz="1900" dirty="0">
              <a:solidFill>
                <a:schemeClr val="bg1"/>
              </a:solidFill>
            </a:endParaRPr>
          </a:p>
        </p:txBody>
      </p:sp>
      <p:sp>
        <p:nvSpPr>
          <p:cNvPr id="26" name="Rectangle 25">
            <a:extLst>
              <a:ext uri="{FF2B5EF4-FFF2-40B4-BE49-F238E27FC236}">
                <a16:creationId xmlns:a16="http://schemas.microsoft.com/office/drawing/2014/main" id="{BF2F32B0-A407-44EF-A846-BD2A923937EA}"/>
              </a:ext>
            </a:extLst>
          </p:cNvPr>
          <p:cNvSpPr/>
          <p:nvPr/>
        </p:nvSpPr>
        <p:spPr>
          <a:xfrm>
            <a:off x="-4173" y="4655134"/>
            <a:ext cx="9148173" cy="504000"/>
          </a:xfrm>
          <a:prstGeom prst="rect">
            <a:avLst/>
          </a:prstGeom>
          <a:solidFill>
            <a:srgbClr val="2F95B6"/>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grpSp>
        <p:nvGrpSpPr>
          <p:cNvPr id="11" name="Group 10">
            <a:extLst>
              <a:ext uri="{FF2B5EF4-FFF2-40B4-BE49-F238E27FC236}">
                <a16:creationId xmlns:a16="http://schemas.microsoft.com/office/drawing/2014/main" id="{E1D194DC-A290-462D-91FF-66D9DB7780BE}"/>
              </a:ext>
            </a:extLst>
          </p:cNvPr>
          <p:cNvGrpSpPr/>
          <p:nvPr/>
        </p:nvGrpSpPr>
        <p:grpSpPr>
          <a:xfrm>
            <a:off x="5796136" y="411510"/>
            <a:ext cx="2891746" cy="1365696"/>
            <a:chOff x="5796136" y="411510"/>
            <a:chExt cx="2891746" cy="1365696"/>
          </a:xfrm>
        </p:grpSpPr>
        <p:pic>
          <p:nvPicPr>
            <p:cNvPr id="4" name="Picture 3">
              <a:extLst>
                <a:ext uri="{FF2B5EF4-FFF2-40B4-BE49-F238E27FC236}">
                  <a16:creationId xmlns:a16="http://schemas.microsoft.com/office/drawing/2014/main" id="{909281C3-CCC5-44E4-B769-AC7B6ECBF8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591"/>
            <a:stretch/>
          </p:blipFill>
          <p:spPr>
            <a:xfrm>
              <a:off x="6580079" y="483518"/>
              <a:ext cx="2024369" cy="413500"/>
            </a:xfrm>
            <a:prstGeom prst="rect">
              <a:avLst/>
            </a:prstGeom>
          </p:spPr>
        </p:pic>
        <p:pic>
          <p:nvPicPr>
            <p:cNvPr id="18" name="Picture 17">
              <a:extLst>
                <a:ext uri="{FF2B5EF4-FFF2-40B4-BE49-F238E27FC236}">
                  <a16:creationId xmlns:a16="http://schemas.microsoft.com/office/drawing/2014/main" id="{D294D8AA-3707-48DD-927B-EA939D65C8E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796136" y="987574"/>
              <a:ext cx="2891746" cy="453301"/>
            </a:xfrm>
            <a:prstGeom prst="rect">
              <a:avLst/>
            </a:prstGeom>
          </p:spPr>
        </p:pic>
        <p:pic>
          <p:nvPicPr>
            <p:cNvPr id="20" name="Picture 19">
              <a:extLst>
                <a:ext uri="{FF2B5EF4-FFF2-40B4-BE49-F238E27FC236}">
                  <a16:creationId xmlns:a16="http://schemas.microsoft.com/office/drawing/2014/main" id="{BE077A77-AA11-4237-BC8D-87AE07E4ECC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454403" y="1419622"/>
              <a:ext cx="2222053" cy="357584"/>
            </a:xfrm>
            <a:prstGeom prst="rect">
              <a:avLst/>
            </a:prstGeom>
          </p:spPr>
        </p:pic>
        <p:sp>
          <p:nvSpPr>
            <p:cNvPr id="7" name="TextBox 6">
              <a:extLst>
                <a:ext uri="{FF2B5EF4-FFF2-40B4-BE49-F238E27FC236}">
                  <a16:creationId xmlns:a16="http://schemas.microsoft.com/office/drawing/2014/main" id="{671B3018-FEB3-4683-865C-6DC4779E0422}"/>
                </a:ext>
              </a:extLst>
            </p:cNvPr>
            <p:cNvSpPr txBox="1"/>
            <p:nvPr/>
          </p:nvSpPr>
          <p:spPr>
            <a:xfrm>
              <a:off x="5796136" y="411510"/>
              <a:ext cx="864096" cy="646331"/>
            </a:xfrm>
            <a:prstGeom prst="rect">
              <a:avLst/>
            </a:prstGeom>
            <a:noFill/>
          </p:spPr>
          <p:txBody>
            <a:bodyPr wrap="square" rtlCol="0">
              <a:spAutoFit/>
            </a:bodyPr>
            <a:lstStyle/>
            <a:p>
              <a:r>
                <a:rPr lang="en-US" sz="3600" dirty="0">
                  <a:solidFill>
                    <a:schemeClr val="bg1"/>
                  </a:solidFill>
                  <a:latin typeface="Arial Narrow" panose="020B0606020202030204" pitchFamily="34" charset="0"/>
                  <a:cs typeface="Arial" panose="020B0604020202020204" pitchFamily="34" charset="0"/>
                </a:rPr>
                <a:t>13</a:t>
              </a:r>
              <a:r>
                <a:rPr lang="en-US" sz="3600" baseline="30000" dirty="0">
                  <a:solidFill>
                    <a:schemeClr val="bg1"/>
                  </a:solidFill>
                  <a:latin typeface="Arial Narrow" panose="020B0606020202030204" pitchFamily="34" charset="0"/>
                  <a:cs typeface="Arial" panose="020B0604020202020204" pitchFamily="34" charset="0"/>
                </a:rPr>
                <a:t>th</a:t>
              </a:r>
              <a:endParaRPr lang="el-GR" sz="3600" baseline="30000" dirty="0">
                <a:solidFill>
                  <a:schemeClr val="bg1"/>
                </a:solidFill>
                <a:latin typeface="Arial Narrow" panose="020B0606020202030204" pitchFamily="34" charset="0"/>
                <a:cs typeface="Arial" panose="020B0604020202020204" pitchFamily="34" charset="0"/>
              </a:endParaRPr>
            </a:p>
          </p:txBody>
        </p:sp>
      </p:grpSp>
      <p:pic>
        <p:nvPicPr>
          <p:cNvPr id="9" name="Picture 8" descr="A close up of a sign&#10;&#10;Description automatically generated">
            <a:extLst>
              <a:ext uri="{FF2B5EF4-FFF2-40B4-BE49-F238E27FC236}">
                <a16:creationId xmlns:a16="http://schemas.microsoft.com/office/drawing/2014/main" id="{5DAB01CD-EB10-4A43-BDEA-2EFDBA6562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544" y="267494"/>
            <a:ext cx="936104" cy="1079314"/>
          </a:xfrm>
          <a:prstGeom prst="rect">
            <a:avLst/>
          </a:prstGeom>
        </p:spPr>
      </p:pic>
      <p:sp>
        <p:nvSpPr>
          <p:cNvPr id="13" name="Rectangle 12">
            <a:extLst>
              <a:ext uri="{FF2B5EF4-FFF2-40B4-BE49-F238E27FC236}">
                <a16:creationId xmlns:a16="http://schemas.microsoft.com/office/drawing/2014/main" id="{5EE7FE0C-4879-4B23-99C1-CCDCF532F3C9}"/>
              </a:ext>
            </a:extLst>
          </p:cNvPr>
          <p:cNvSpPr/>
          <p:nvPr/>
        </p:nvSpPr>
        <p:spPr>
          <a:xfrm>
            <a:off x="5753810" y="4563399"/>
            <a:ext cx="2952328" cy="400110"/>
          </a:xfrm>
          <a:prstGeom prst="rect">
            <a:avLst/>
          </a:prstGeom>
        </p:spPr>
        <p:txBody>
          <a:bodyPr wrap="square">
            <a:spAutoFit/>
          </a:bodyPr>
          <a:lstStyle/>
          <a:p>
            <a:pPr algn="r"/>
            <a:r>
              <a:rPr lang="el-GR" sz="2000" dirty="0">
                <a:solidFill>
                  <a:schemeClr val="bg1"/>
                </a:solidFill>
                <a:latin typeface="+mn-lt"/>
              </a:rPr>
              <a:t>Μιχάλης Σαμωνάς</a:t>
            </a:r>
            <a:endParaRPr lang="en-US" sz="2000" dirty="0">
              <a:solidFill>
                <a:schemeClr val="bg1"/>
              </a:solidFill>
              <a:latin typeface="+mn-lt"/>
            </a:endParaRPr>
          </a:p>
        </p:txBody>
      </p:sp>
    </p:spTree>
    <p:extLst>
      <p:ext uri="{BB962C8B-B14F-4D97-AF65-F5344CB8AC3E}">
        <p14:creationId xmlns:p14="http://schemas.microsoft.com/office/powerpoint/2010/main" val="987496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C4C26A2-B04C-48CB-8B18-AC908C620A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25" r="11989"/>
          <a:stretch/>
        </p:blipFill>
        <p:spPr>
          <a:xfrm>
            <a:off x="7821000" y="-1"/>
            <a:ext cx="1332519" cy="5143499"/>
          </a:xfrm>
          <a:prstGeom prst="rect">
            <a:avLst/>
          </a:prstGeom>
        </p:spPr>
      </p:pic>
      <p:cxnSp>
        <p:nvCxnSpPr>
          <p:cNvPr id="10" name="Straight Connector 9">
            <a:extLst>
              <a:ext uri="{FF2B5EF4-FFF2-40B4-BE49-F238E27FC236}">
                <a16:creationId xmlns:a16="http://schemas.microsoft.com/office/drawing/2014/main" id="{3EFB6CC1-63BE-4E0A-91F6-2F52E6920C7A}"/>
              </a:ext>
            </a:extLst>
          </p:cNvPr>
          <p:cNvCxnSpPr>
            <a:cxnSpLocks/>
          </p:cNvCxnSpPr>
          <p:nvPr/>
        </p:nvCxnSpPr>
        <p:spPr>
          <a:xfrm>
            <a:off x="683568" y="4659982"/>
            <a:ext cx="7992888" cy="0"/>
          </a:xfrm>
          <a:prstGeom prst="line">
            <a:avLst/>
          </a:prstGeom>
          <a:ln>
            <a:solidFill>
              <a:srgbClr val="2F95B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83DB8A9-D000-4398-AD4B-8347FA9B0D24}"/>
              </a:ext>
            </a:extLst>
          </p:cNvPr>
          <p:cNvSpPr/>
          <p:nvPr/>
        </p:nvSpPr>
        <p:spPr>
          <a:xfrm>
            <a:off x="467544" y="483518"/>
            <a:ext cx="8685976" cy="504000"/>
          </a:xfrm>
          <a:prstGeom prst="rect">
            <a:avLst/>
          </a:prstGeom>
          <a:solidFill>
            <a:srgbClr val="2F95B6"/>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sp>
        <p:nvSpPr>
          <p:cNvPr id="12" name="Title 1">
            <a:extLst>
              <a:ext uri="{FF2B5EF4-FFF2-40B4-BE49-F238E27FC236}">
                <a16:creationId xmlns:a16="http://schemas.microsoft.com/office/drawing/2014/main" id="{664AF430-2268-43C2-BCD8-77B584D0FE04}"/>
              </a:ext>
            </a:extLst>
          </p:cNvPr>
          <p:cNvSpPr txBox="1">
            <a:spLocks/>
          </p:cNvSpPr>
          <p:nvPr/>
        </p:nvSpPr>
        <p:spPr>
          <a:xfrm>
            <a:off x="899592" y="486883"/>
            <a:ext cx="8149952" cy="504056"/>
          </a:xfrm>
          <a:prstGeom prst="rect">
            <a:avLst/>
          </a:prstGeom>
        </p:spPr>
        <p:txBody>
          <a:bodyPr/>
          <a:lstStyle>
            <a:lvl1pPr algn="r" rtl="0" eaLnBrk="0" fontAlgn="base" hangingPunct="0">
              <a:spcBef>
                <a:spcPct val="0"/>
              </a:spcBef>
              <a:spcAft>
                <a:spcPct val="0"/>
              </a:spcAft>
              <a:defRPr sz="2300" kern="1200">
                <a:solidFill>
                  <a:schemeClr val="bg1"/>
                </a:solidFill>
                <a:latin typeface="+mj-lt"/>
                <a:ea typeface="+mj-ea"/>
                <a:cs typeface="+mj-cs"/>
              </a:defRPr>
            </a:lvl1pPr>
            <a:lvl2pPr algn="r" rtl="0" eaLnBrk="0" fontAlgn="base" hangingPunct="0">
              <a:spcBef>
                <a:spcPct val="0"/>
              </a:spcBef>
              <a:spcAft>
                <a:spcPct val="0"/>
              </a:spcAft>
              <a:defRPr sz="2300">
                <a:solidFill>
                  <a:schemeClr val="bg1"/>
                </a:solidFill>
                <a:latin typeface="Calibri" pitchFamily="34" charset="0"/>
              </a:defRPr>
            </a:lvl2pPr>
            <a:lvl3pPr algn="r" rtl="0" eaLnBrk="0" fontAlgn="base" hangingPunct="0">
              <a:spcBef>
                <a:spcPct val="0"/>
              </a:spcBef>
              <a:spcAft>
                <a:spcPct val="0"/>
              </a:spcAft>
              <a:defRPr sz="2300">
                <a:solidFill>
                  <a:schemeClr val="bg1"/>
                </a:solidFill>
                <a:latin typeface="Calibri" pitchFamily="34" charset="0"/>
              </a:defRPr>
            </a:lvl3pPr>
            <a:lvl4pPr algn="r" rtl="0" eaLnBrk="0" fontAlgn="base" hangingPunct="0">
              <a:spcBef>
                <a:spcPct val="0"/>
              </a:spcBef>
              <a:spcAft>
                <a:spcPct val="0"/>
              </a:spcAft>
              <a:defRPr sz="2300">
                <a:solidFill>
                  <a:schemeClr val="bg1"/>
                </a:solidFill>
                <a:latin typeface="Calibri" pitchFamily="34" charset="0"/>
              </a:defRPr>
            </a:lvl4pPr>
            <a:lvl5pPr algn="r" rtl="0" eaLnBrk="0" fontAlgn="base" hangingPunct="0">
              <a:spcBef>
                <a:spcPct val="0"/>
              </a:spcBef>
              <a:spcAft>
                <a:spcPct val="0"/>
              </a:spcAft>
              <a:defRPr sz="23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2600" dirty="0"/>
              <a:t>Επικοινωνία προ τα πάνω</a:t>
            </a:r>
          </a:p>
        </p:txBody>
      </p:sp>
      <p:sp>
        <p:nvSpPr>
          <p:cNvPr id="13" name="Content Placeholder 2">
            <a:extLst>
              <a:ext uri="{FF2B5EF4-FFF2-40B4-BE49-F238E27FC236}">
                <a16:creationId xmlns:a16="http://schemas.microsoft.com/office/drawing/2014/main" id="{AD5849EB-AE7D-48F3-A9A6-4C3BE4BFC61D}"/>
              </a:ext>
            </a:extLst>
          </p:cNvPr>
          <p:cNvSpPr txBox="1">
            <a:spLocks/>
          </p:cNvSpPr>
          <p:nvPr/>
        </p:nvSpPr>
        <p:spPr bwMode="auto">
          <a:xfrm>
            <a:off x="899592" y="1076094"/>
            <a:ext cx="8149952" cy="349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96419"/>
              </a:buClr>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96419"/>
              </a:buClr>
              <a:buSzPct val="80000"/>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0" i="0" u="none" strike="noStrike" baseline="0" dirty="0">
                <a:solidFill>
                  <a:srgbClr val="000000"/>
                </a:solidFill>
                <a:latin typeface="Calibri" panose="020F0502020204030204" pitchFamily="34" charset="0"/>
              </a:rPr>
              <a:t>STAKEHOLDERS</a:t>
            </a:r>
            <a:endParaRPr lang="el-GR" dirty="0">
              <a:solidFill>
                <a:srgbClr val="010006"/>
              </a:solidFill>
            </a:endParaRPr>
          </a:p>
        </p:txBody>
      </p:sp>
      <p:sp>
        <p:nvSpPr>
          <p:cNvPr id="14" name="Content Placeholder 2">
            <a:extLst>
              <a:ext uri="{FF2B5EF4-FFF2-40B4-BE49-F238E27FC236}">
                <a16:creationId xmlns:a16="http://schemas.microsoft.com/office/drawing/2014/main" id="{DEC72C9D-797F-45BB-894B-A0E4DA5B7536}"/>
              </a:ext>
            </a:extLst>
          </p:cNvPr>
          <p:cNvSpPr txBox="1">
            <a:spLocks/>
          </p:cNvSpPr>
          <p:nvPr/>
        </p:nvSpPr>
        <p:spPr bwMode="auto">
          <a:xfrm>
            <a:off x="899592" y="1419622"/>
            <a:ext cx="6552728" cy="2086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96419"/>
              </a:buClr>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96419"/>
              </a:buClr>
              <a:buSzPct val="80000"/>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F95B6"/>
              </a:buClr>
            </a:pPr>
            <a:r>
              <a:rPr lang="el-GR" sz="1500" dirty="0">
                <a:solidFill>
                  <a:srgbClr val="010006"/>
                </a:solidFill>
              </a:rPr>
              <a:t>Μέτοχοι, </a:t>
            </a:r>
            <a:r>
              <a:rPr lang="en-US" sz="1500" dirty="0">
                <a:solidFill>
                  <a:srgbClr val="010006"/>
                </a:solidFill>
              </a:rPr>
              <a:t>Executive Committee, </a:t>
            </a:r>
            <a:r>
              <a:rPr lang="el-GR" sz="1500" dirty="0">
                <a:solidFill>
                  <a:srgbClr val="010006"/>
                </a:solidFill>
              </a:rPr>
              <a:t>Μέλη ΔΣ</a:t>
            </a:r>
            <a:r>
              <a:rPr lang="en-US" sz="1500" dirty="0">
                <a:solidFill>
                  <a:srgbClr val="010006"/>
                </a:solidFill>
              </a:rPr>
              <a:t>, </a:t>
            </a:r>
            <a:r>
              <a:rPr lang="el-GR" sz="1500" dirty="0">
                <a:solidFill>
                  <a:srgbClr val="010006"/>
                </a:solidFill>
              </a:rPr>
              <a:t>Επιτροπή Ελέγχου, </a:t>
            </a:r>
            <a:r>
              <a:rPr lang="el-GR" sz="1500" dirty="0" err="1">
                <a:solidFill>
                  <a:srgbClr val="010006"/>
                </a:solidFill>
              </a:rPr>
              <a:t>κλπ</a:t>
            </a:r>
            <a:r>
              <a:rPr lang="en-US" sz="1500" dirty="0">
                <a:solidFill>
                  <a:srgbClr val="010006"/>
                </a:solidFill>
              </a:rPr>
              <a:t>.</a:t>
            </a:r>
            <a:endParaRPr lang="el-GR" sz="1500" dirty="0">
              <a:solidFill>
                <a:srgbClr val="010006"/>
              </a:solidFill>
            </a:endParaRPr>
          </a:p>
          <a:p>
            <a:pPr marL="0" indent="0">
              <a:spcBef>
                <a:spcPts val="0"/>
              </a:spcBef>
              <a:buClr>
                <a:srgbClr val="2F95B6"/>
              </a:buClr>
              <a:buNone/>
            </a:pPr>
            <a:endParaRPr lang="el-GR" dirty="0">
              <a:solidFill>
                <a:srgbClr val="000000"/>
              </a:solidFill>
              <a:latin typeface="Calibri" panose="020F0502020204030204" pitchFamily="34" charset="0"/>
            </a:endParaRPr>
          </a:p>
          <a:p>
            <a:pPr marL="0" indent="0">
              <a:buClr>
                <a:srgbClr val="2F95B6"/>
              </a:buClr>
              <a:buNone/>
            </a:pPr>
            <a:r>
              <a:rPr lang="el-GR" dirty="0">
                <a:solidFill>
                  <a:srgbClr val="000000"/>
                </a:solidFill>
                <a:latin typeface="Calibri" panose="020F0502020204030204" pitchFamily="34" charset="0"/>
              </a:rPr>
              <a:t>ΘΕΜΑ</a:t>
            </a:r>
          </a:p>
          <a:p>
            <a:pPr>
              <a:buClr>
                <a:srgbClr val="2F95B6"/>
              </a:buClr>
            </a:pPr>
            <a:r>
              <a:rPr lang="el-GR" sz="1500" dirty="0">
                <a:solidFill>
                  <a:srgbClr val="010006"/>
                </a:solidFill>
              </a:rPr>
              <a:t>Προστιθέμενη αξία διαχείρισης κινδύνων</a:t>
            </a:r>
            <a:r>
              <a:rPr lang="en-US" sz="1500" dirty="0">
                <a:solidFill>
                  <a:srgbClr val="010006"/>
                </a:solidFill>
              </a:rPr>
              <a:t>.</a:t>
            </a:r>
            <a:endParaRPr lang="el-GR" sz="1500" dirty="0">
              <a:solidFill>
                <a:srgbClr val="010006"/>
              </a:solidFill>
            </a:endParaRPr>
          </a:p>
          <a:p>
            <a:pPr>
              <a:buClr>
                <a:srgbClr val="2F95B6"/>
              </a:buClr>
            </a:pPr>
            <a:r>
              <a:rPr lang="el-GR" sz="1500" dirty="0">
                <a:solidFill>
                  <a:srgbClr val="010006"/>
                </a:solidFill>
              </a:rPr>
              <a:t>Επιπτώσεις στο EBITDA, κόστος κεφαλαίων, ταμειακές ροές, καθαρό χρέος, κεφάλαιο κίνησης κ.λπ.</a:t>
            </a:r>
          </a:p>
          <a:p>
            <a:pPr>
              <a:buClr>
                <a:srgbClr val="2F95B6"/>
              </a:buClr>
            </a:pPr>
            <a:r>
              <a:rPr lang="el-GR" sz="1400" dirty="0">
                <a:solidFill>
                  <a:srgbClr val="010006"/>
                </a:solidFill>
              </a:rPr>
              <a:t>Επιπτώσεις στους στρατηγικούς στόχους της εταιρείας.</a:t>
            </a:r>
            <a:br>
              <a:rPr lang="el-GR" sz="1400" dirty="0"/>
            </a:br>
            <a:endParaRPr lang="el-GR" sz="1400" dirty="0"/>
          </a:p>
          <a:p>
            <a:pPr marL="0" indent="0">
              <a:buClr>
                <a:srgbClr val="2F95B6"/>
              </a:buClr>
              <a:buNone/>
            </a:pPr>
            <a:r>
              <a:rPr lang="el-GR" dirty="0">
                <a:solidFill>
                  <a:srgbClr val="000000"/>
                </a:solidFill>
                <a:latin typeface="Calibri" panose="020F0502020204030204" pitchFamily="34" charset="0"/>
              </a:rPr>
              <a:t>ΠΡΟΚΛΗΣΗ</a:t>
            </a:r>
          </a:p>
          <a:p>
            <a:pPr>
              <a:buClr>
                <a:srgbClr val="2F95B6"/>
              </a:buClr>
            </a:pPr>
            <a:r>
              <a:rPr lang="el-GR" sz="1500" dirty="0">
                <a:solidFill>
                  <a:srgbClr val="010006"/>
                </a:solidFill>
              </a:rPr>
              <a:t>Μετάφραση θεμάτων κινδύνου στα Εταιρικούς Δείκτες Απόδοσης</a:t>
            </a:r>
            <a:r>
              <a:rPr lang="en-US" sz="1500" dirty="0">
                <a:solidFill>
                  <a:srgbClr val="010006"/>
                </a:solidFill>
              </a:rPr>
              <a:t>.</a:t>
            </a:r>
            <a:endParaRPr lang="en-GB" sz="1500" dirty="0">
              <a:solidFill>
                <a:srgbClr val="010006"/>
              </a:solidFill>
            </a:endParaRPr>
          </a:p>
          <a:p>
            <a:pPr>
              <a:buClr>
                <a:srgbClr val="2F95B6"/>
              </a:buClr>
            </a:pPr>
            <a:r>
              <a:rPr lang="en-GB" sz="1500" dirty="0">
                <a:solidFill>
                  <a:srgbClr val="010006"/>
                </a:solidFill>
              </a:rPr>
              <a:t>Financial KPIs.</a:t>
            </a:r>
            <a:endParaRPr lang="en-US" sz="1500" dirty="0">
              <a:solidFill>
                <a:srgbClr val="010006"/>
              </a:solidFill>
            </a:endParaRPr>
          </a:p>
          <a:p>
            <a:pPr marL="0" indent="0" algn="just">
              <a:buFont typeface="Wingdings" pitchFamily="2" charset="2"/>
              <a:buNone/>
            </a:pPr>
            <a:endParaRPr lang="en-US" b="1" dirty="0">
              <a:solidFill>
                <a:srgbClr val="010006"/>
              </a:solidFill>
            </a:endParaRPr>
          </a:p>
          <a:p>
            <a:pPr marL="0" indent="0" algn="just">
              <a:buFont typeface="Wingdings" pitchFamily="2" charset="2"/>
              <a:buNone/>
            </a:pPr>
            <a:endParaRPr lang="en-US" dirty="0">
              <a:solidFill>
                <a:srgbClr val="010006"/>
              </a:solidFill>
            </a:endParaRPr>
          </a:p>
        </p:txBody>
      </p:sp>
      <p:grpSp>
        <p:nvGrpSpPr>
          <p:cNvPr id="8" name="Group 7">
            <a:extLst>
              <a:ext uri="{FF2B5EF4-FFF2-40B4-BE49-F238E27FC236}">
                <a16:creationId xmlns:a16="http://schemas.microsoft.com/office/drawing/2014/main" id="{D81A7591-2884-4969-B921-B94F4B6F82C5}"/>
              </a:ext>
            </a:extLst>
          </p:cNvPr>
          <p:cNvGrpSpPr/>
          <p:nvPr/>
        </p:nvGrpSpPr>
        <p:grpSpPr>
          <a:xfrm>
            <a:off x="683568" y="4714489"/>
            <a:ext cx="6992796" cy="413622"/>
            <a:chOff x="683568" y="4714489"/>
            <a:chExt cx="6992796" cy="413622"/>
          </a:xfrm>
        </p:grpSpPr>
        <p:pic>
          <p:nvPicPr>
            <p:cNvPr id="9" name="Picture 2" descr="Πανελλήνιος Σύνδεσμος Στελεχών Διαχείρισης Κινδύνων">
              <a:extLst>
                <a:ext uri="{FF2B5EF4-FFF2-40B4-BE49-F238E27FC236}">
                  <a16:creationId xmlns:a16="http://schemas.microsoft.com/office/drawing/2014/main" id="{832FD4D4-D740-4BF4-A146-0177F27D486A}"/>
                </a:ext>
              </a:extLst>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83568" y="4714489"/>
              <a:ext cx="1008112" cy="3570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descr="Home - Federation of European Risk Management Associations – FERMA">
              <a:extLst>
                <a:ext uri="{FF2B5EF4-FFF2-40B4-BE49-F238E27FC236}">
                  <a16:creationId xmlns:a16="http://schemas.microsoft.com/office/drawing/2014/main" id="{D5E506BF-9607-4951-8A25-CFF8BFA50087}"/>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397490" y="4832916"/>
              <a:ext cx="878366" cy="24730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4">
              <a:extLst>
                <a:ext uri="{FF2B5EF4-FFF2-40B4-BE49-F238E27FC236}">
                  <a16:creationId xmlns:a16="http://schemas.microsoft.com/office/drawing/2014/main" id="{DCF08708-C9BB-4284-854B-BDAE9A7E13CA}"/>
                </a:ext>
              </a:extLst>
            </p:cNvPr>
            <p:cNvSpPr>
              <a:spLocks noChangeArrowheads="1"/>
            </p:cNvSpPr>
            <p:nvPr/>
          </p:nvSpPr>
          <p:spPr bwMode="auto">
            <a:xfrm>
              <a:off x="5991287" y="4861198"/>
              <a:ext cx="168507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lang="en-US" altLang="en-US" sz="900" b="1" dirty="0">
                  <a:solidFill>
                    <a:schemeClr val="tx2"/>
                  </a:solidFill>
                  <a:latin typeface="Arial" panose="020B0604020202020204" pitchFamily="34" charset="0"/>
                </a:rPr>
                <a:t> </a:t>
              </a:r>
              <a:r>
                <a:rPr lang="el-GR" altLang="en-US" sz="900" b="1" dirty="0">
                  <a:solidFill>
                    <a:schemeClr val="tx2"/>
                  </a:solidFill>
                  <a:latin typeface="Arial" panose="020B0604020202020204" pitchFamily="34" charset="0"/>
                </a:rPr>
                <a:t> </a:t>
              </a:r>
              <a:r>
                <a:rPr lang="en-US" altLang="en-US" sz="900" b="1" dirty="0">
                  <a:solidFill>
                    <a:schemeClr val="tx2"/>
                  </a:solidFill>
                  <a:latin typeface="Arial" panose="020B0604020202020204" pitchFamily="34" charset="0"/>
                </a:rPr>
                <a:t>Visit us: </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www.harima</a:t>
              </a:r>
              <a:r>
                <a:rPr kumimoji="0" lang="el-GR"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gr</a:t>
              </a:r>
              <a:endParaRPr kumimoji="0" lang="en-US" altLang="en-US" sz="900" b="1" i="0" u="none" strike="noStrike" cap="none" normalizeH="0" baseline="0" dirty="0">
                <a:ln>
                  <a:noFill/>
                </a:ln>
                <a:solidFill>
                  <a:schemeClr val="tx1"/>
                </a:solidFill>
                <a:effectLst/>
                <a:latin typeface="Arial" panose="020B0604020202020204" pitchFamily="34" charset="0"/>
              </a:endParaRPr>
            </a:p>
          </p:txBody>
        </p:sp>
        <p:sp>
          <p:nvSpPr>
            <p:cNvPr id="17" name="Rectangle 8">
              <a:extLst>
                <a:ext uri="{FF2B5EF4-FFF2-40B4-BE49-F238E27FC236}">
                  <a16:creationId xmlns:a16="http://schemas.microsoft.com/office/drawing/2014/main" id="{5559DD6A-74F6-4027-BC80-BB54944CBE8B}"/>
                </a:ext>
              </a:extLst>
            </p:cNvPr>
            <p:cNvSpPr>
              <a:spLocks noChangeArrowheads="1"/>
            </p:cNvSpPr>
            <p:nvPr/>
          </p:nvSpPr>
          <p:spPr bwMode="auto">
            <a:xfrm>
              <a:off x="1691680" y="4897279"/>
              <a:ext cx="80021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n-US" sz="900" b="1" dirty="0">
                  <a:solidFill>
                    <a:schemeClr val="tx2"/>
                  </a:solidFill>
                  <a:latin typeface="Arial" panose="020B0604020202020204" pitchFamily="34" charset="0"/>
                  <a:ea typeface="Calibri" panose="020F0502020204030204" pitchFamily="34" charset="0"/>
                </a:rPr>
                <a:t>Μ</a:t>
              </a:r>
              <a:r>
                <a:rPr kumimoji="0" lang="en-US" altLang="en-US" sz="900" b="1" i="0" u="none" strike="noStrike" cap="none" normalizeH="0" baseline="0" dirty="0">
                  <a:ln>
                    <a:noFill/>
                  </a:ln>
                  <a:solidFill>
                    <a:schemeClr val="tx2"/>
                  </a:solidFill>
                  <a:effectLst/>
                  <a:latin typeface="Arial" panose="020B0604020202020204" pitchFamily="34" charset="0"/>
                  <a:ea typeface="Calibri" panose="020F0502020204030204" pitchFamily="34" charset="0"/>
                </a:rPr>
                <a:t>ember of </a:t>
              </a:r>
              <a:endParaRPr kumimoji="0" lang="en-US" altLang="en-US" sz="900" b="1" i="0" u="none" strike="noStrike" cap="none" normalizeH="0" baseline="0" dirty="0">
                <a:ln>
                  <a:noFill/>
                </a:ln>
                <a:solidFill>
                  <a:schemeClr val="tx2"/>
                </a:solidFill>
                <a:effectLst/>
                <a:latin typeface="Arial" panose="020B0604020202020204" pitchFamily="34" charset="0"/>
              </a:endParaRPr>
            </a:p>
          </p:txBody>
        </p:sp>
      </p:grpSp>
    </p:spTree>
    <p:extLst>
      <p:ext uri="{BB962C8B-B14F-4D97-AF65-F5344CB8AC3E}">
        <p14:creationId xmlns:p14="http://schemas.microsoft.com/office/powerpoint/2010/main" val="3142874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C4C26A2-B04C-48CB-8B18-AC908C620A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25" r="11989"/>
          <a:stretch/>
        </p:blipFill>
        <p:spPr>
          <a:xfrm>
            <a:off x="7821000" y="-1"/>
            <a:ext cx="1332519" cy="5143499"/>
          </a:xfrm>
          <a:prstGeom prst="rect">
            <a:avLst/>
          </a:prstGeom>
        </p:spPr>
      </p:pic>
      <p:cxnSp>
        <p:nvCxnSpPr>
          <p:cNvPr id="10" name="Straight Connector 9">
            <a:extLst>
              <a:ext uri="{FF2B5EF4-FFF2-40B4-BE49-F238E27FC236}">
                <a16:creationId xmlns:a16="http://schemas.microsoft.com/office/drawing/2014/main" id="{3EFB6CC1-63BE-4E0A-91F6-2F52E6920C7A}"/>
              </a:ext>
            </a:extLst>
          </p:cNvPr>
          <p:cNvCxnSpPr>
            <a:cxnSpLocks/>
          </p:cNvCxnSpPr>
          <p:nvPr/>
        </p:nvCxnSpPr>
        <p:spPr>
          <a:xfrm>
            <a:off x="683568" y="4659982"/>
            <a:ext cx="7992888" cy="0"/>
          </a:xfrm>
          <a:prstGeom prst="line">
            <a:avLst/>
          </a:prstGeom>
          <a:ln>
            <a:solidFill>
              <a:srgbClr val="2F95B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83DB8A9-D000-4398-AD4B-8347FA9B0D24}"/>
              </a:ext>
            </a:extLst>
          </p:cNvPr>
          <p:cNvSpPr/>
          <p:nvPr/>
        </p:nvSpPr>
        <p:spPr>
          <a:xfrm>
            <a:off x="467544" y="483518"/>
            <a:ext cx="8685976" cy="504000"/>
          </a:xfrm>
          <a:prstGeom prst="rect">
            <a:avLst/>
          </a:prstGeom>
          <a:solidFill>
            <a:srgbClr val="2F95B6"/>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sp>
        <p:nvSpPr>
          <p:cNvPr id="12" name="Title 1">
            <a:extLst>
              <a:ext uri="{FF2B5EF4-FFF2-40B4-BE49-F238E27FC236}">
                <a16:creationId xmlns:a16="http://schemas.microsoft.com/office/drawing/2014/main" id="{664AF430-2268-43C2-BCD8-77B584D0FE04}"/>
              </a:ext>
            </a:extLst>
          </p:cNvPr>
          <p:cNvSpPr txBox="1">
            <a:spLocks/>
          </p:cNvSpPr>
          <p:nvPr/>
        </p:nvSpPr>
        <p:spPr>
          <a:xfrm>
            <a:off x="899592" y="486883"/>
            <a:ext cx="8149952" cy="504056"/>
          </a:xfrm>
          <a:prstGeom prst="rect">
            <a:avLst/>
          </a:prstGeom>
        </p:spPr>
        <p:txBody>
          <a:bodyPr/>
          <a:lstStyle>
            <a:lvl1pPr algn="r" rtl="0" eaLnBrk="0" fontAlgn="base" hangingPunct="0">
              <a:spcBef>
                <a:spcPct val="0"/>
              </a:spcBef>
              <a:spcAft>
                <a:spcPct val="0"/>
              </a:spcAft>
              <a:defRPr sz="2300" kern="1200">
                <a:solidFill>
                  <a:schemeClr val="bg1"/>
                </a:solidFill>
                <a:latin typeface="+mj-lt"/>
                <a:ea typeface="+mj-ea"/>
                <a:cs typeface="+mj-cs"/>
              </a:defRPr>
            </a:lvl1pPr>
            <a:lvl2pPr algn="r" rtl="0" eaLnBrk="0" fontAlgn="base" hangingPunct="0">
              <a:spcBef>
                <a:spcPct val="0"/>
              </a:spcBef>
              <a:spcAft>
                <a:spcPct val="0"/>
              </a:spcAft>
              <a:defRPr sz="2300">
                <a:solidFill>
                  <a:schemeClr val="bg1"/>
                </a:solidFill>
                <a:latin typeface="Calibri" pitchFamily="34" charset="0"/>
              </a:defRPr>
            </a:lvl2pPr>
            <a:lvl3pPr algn="r" rtl="0" eaLnBrk="0" fontAlgn="base" hangingPunct="0">
              <a:spcBef>
                <a:spcPct val="0"/>
              </a:spcBef>
              <a:spcAft>
                <a:spcPct val="0"/>
              </a:spcAft>
              <a:defRPr sz="2300">
                <a:solidFill>
                  <a:schemeClr val="bg1"/>
                </a:solidFill>
                <a:latin typeface="Calibri" pitchFamily="34" charset="0"/>
              </a:defRPr>
            </a:lvl3pPr>
            <a:lvl4pPr algn="r" rtl="0" eaLnBrk="0" fontAlgn="base" hangingPunct="0">
              <a:spcBef>
                <a:spcPct val="0"/>
              </a:spcBef>
              <a:spcAft>
                <a:spcPct val="0"/>
              </a:spcAft>
              <a:defRPr sz="2300">
                <a:solidFill>
                  <a:schemeClr val="bg1"/>
                </a:solidFill>
                <a:latin typeface="Calibri" pitchFamily="34" charset="0"/>
              </a:defRPr>
            </a:lvl4pPr>
            <a:lvl5pPr algn="r" rtl="0" eaLnBrk="0" fontAlgn="base" hangingPunct="0">
              <a:spcBef>
                <a:spcPct val="0"/>
              </a:spcBef>
              <a:spcAft>
                <a:spcPct val="0"/>
              </a:spcAft>
              <a:defRPr sz="23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2600" dirty="0"/>
              <a:t>Χρυσοί Κανόνες Επικοινωνίας</a:t>
            </a:r>
          </a:p>
        </p:txBody>
      </p:sp>
      <p:sp>
        <p:nvSpPr>
          <p:cNvPr id="14" name="Content Placeholder 2">
            <a:extLst>
              <a:ext uri="{FF2B5EF4-FFF2-40B4-BE49-F238E27FC236}">
                <a16:creationId xmlns:a16="http://schemas.microsoft.com/office/drawing/2014/main" id="{DEC72C9D-797F-45BB-894B-A0E4DA5B7536}"/>
              </a:ext>
            </a:extLst>
          </p:cNvPr>
          <p:cNvSpPr txBox="1">
            <a:spLocks/>
          </p:cNvSpPr>
          <p:nvPr/>
        </p:nvSpPr>
        <p:spPr bwMode="auto">
          <a:xfrm>
            <a:off x="867908" y="1347614"/>
            <a:ext cx="6656420" cy="2086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96419"/>
              </a:buClr>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96419"/>
              </a:buClr>
              <a:buSzPct val="80000"/>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F95B6"/>
              </a:buClr>
            </a:pPr>
            <a:r>
              <a:rPr lang="el-GR" sz="1600" dirty="0">
                <a:solidFill>
                  <a:srgbClr val="010006"/>
                </a:solidFill>
              </a:rPr>
              <a:t>Πρόκειται για το αποτέλεσμα, όχι για τη διαδικασία.</a:t>
            </a:r>
          </a:p>
          <a:p>
            <a:pPr>
              <a:buClr>
                <a:srgbClr val="2F95B6"/>
              </a:buClr>
            </a:pPr>
            <a:r>
              <a:rPr lang="el-GR" sz="1600" dirty="0">
                <a:solidFill>
                  <a:srgbClr val="010006"/>
                </a:solidFill>
              </a:rPr>
              <a:t>Εστίαση στη λήψη αποφάσεων.</a:t>
            </a:r>
          </a:p>
          <a:p>
            <a:pPr>
              <a:buClr>
                <a:srgbClr val="2F95B6"/>
              </a:buClr>
            </a:pPr>
            <a:r>
              <a:rPr lang="el-GR" sz="1600" dirty="0">
                <a:solidFill>
                  <a:srgbClr val="010006"/>
                </a:solidFill>
              </a:rPr>
              <a:t>Να είστε ταπεινοί: Δεν είστε το σημείο αναφοράς!</a:t>
            </a:r>
          </a:p>
          <a:p>
            <a:pPr>
              <a:buClr>
                <a:srgbClr val="2F95B6"/>
              </a:buClr>
            </a:pPr>
            <a:r>
              <a:rPr lang="el-GR" sz="1600" dirty="0">
                <a:solidFill>
                  <a:srgbClr val="010006"/>
                </a:solidFill>
              </a:rPr>
              <a:t>Γνωρίστε τη γλώσσα του </a:t>
            </a:r>
            <a:r>
              <a:rPr lang="en-GB" sz="1600" dirty="0">
                <a:solidFill>
                  <a:srgbClr val="010006"/>
                </a:solidFill>
              </a:rPr>
              <a:t>Board, </a:t>
            </a:r>
            <a:r>
              <a:rPr lang="el-GR" sz="1600" dirty="0">
                <a:solidFill>
                  <a:srgbClr val="010006"/>
                </a:solidFill>
              </a:rPr>
              <a:t>C</a:t>
            </a:r>
            <a:r>
              <a:rPr lang="en-GB" sz="1600" dirty="0">
                <a:solidFill>
                  <a:srgbClr val="010006"/>
                </a:solidFill>
              </a:rPr>
              <a:t>E</a:t>
            </a:r>
            <a:r>
              <a:rPr lang="el-GR" sz="1600" dirty="0">
                <a:solidFill>
                  <a:srgbClr val="010006"/>
                </a:solidFill>
              </a:rPr>
              <a:t>O</a:t>
            </a:r>
            <a:r>
              <a:rPr lang="en-GB" sz="1600" dirty="0">
                <a:solidFill>
                  <a:srgbClr val="010006"/>
                </a:solidFill>
              </a:rPr>
              <a:t>, </a:t>
            </a:r>
            <a:r>
              <a:rPr lang="en-GB" sz="1600" dirty="0" err="1">
                <a:solidFill>
                  <a:srgbClr val="010006"/>
                </a:solidFill>
              </a:rPr>
              <a:t>ExCo</a:t>
            </a:r>
            <a:r>
              <a:rPr lang="en-GB" sz="1600" dirty="0">
                <a:solidFill>
                  <a:srgbClr val="010006"/>
                </a:solidFill>
              </a:rPr>
              <a:t>, </a:t>
            </a:r>
            <a:r>
              <a:rPr lang="el-GR" sz="1600" dirty="0">
                <a:solidFill>
                  <a:srgbClr val="010006"/>
                </a:solidFill>
              </a:rPr>
              <a:t>κλπ. / Αποφύγετε επιχειρηματικά ιδιώματα.</a:t>
            </a:r>
          </a:p>
          <a:p>
            <a:pPr>
              <a:buClr>
                <a:srgbClr val="2F95B6"/>
              </a:buClr>
            </a:pPr>
            <a:r>
              <a:rPr lang="el-GR" sz="1600" dirty="0">
                <a:solidFill>
                  <a:srgbClr val="010006"/>
                </a:solidFill>
              </a:rPr>
              <a:t>Μάθετε τι είναι σημαντικό για αυτούς, ποιες μετρήσεις παρακολουθούν</a:t>
            </a:r>
            <a:r>
              <a:rPr lang="en-GB" sz="1600" dirty="0">
                <a:solidFill>
                  <a:srgbClr val="010006"/>
                </a:solidFill>
              </a:rPr>
              <a:t>.</a:t>
            </a:r>
            <a:endParaRPr lang="el-GR" sz="1600" dirty="0">
              <a:solidFill>
                <a:srgbClr val="010006"/>
              </a:solidFill>
            </a:endParaRPr>
          </a:p>
          <a:p>
            <a:pPr>
              <a:buClr>
                <a:srgbClr val="2F95B6"/>
              </a:buClr>
            </a:pPr>
            <a:r>
              <a:rPr lang="el-GR" sz="1600" dirty="0">
                <a:solidFill>
                  <a:srgbClr val="010006"/>
                </a:solidFill>
              </a:rPr>
              <a:t>Προχωρήστε στην ουσία: το συμπέρασμα είναι πάντα πρώτο!</a:t>
            </a:r>
          </a:p>
          <a:p>
            <a:pPr>
              <a:buClr>
                <a:srgbClr val="2F95B6"/>
              </a:buClr>
            </a:pPr>
            <a:r>
              <a:rPr lang="el-GR" sz="1600" dirty="0">
                <a:solidFill>
                  <a:srgbClr val="010006"/>
                </a:solidFill>
              </a:rPr>
              <a:t>Ξεκινήστε με ένα </a:t>
            </a:r>
            <a:r>
              <a:rPr lang="en-GB" sz="1600" dirty="0">
                <a:solidFill>
                  <a:srgbClr val="010006"/>
                </a:solidFill>
              </a:rPr>
              <a:t>Executive Summary.</a:t>
            </a:r>
            <a:endParaRPr lang="el-GR" sz="1600" dirty="0">
              <a:solidFill>
                <a:srgbClr val="010006"/>
              </a:solidFill>
            </a:endParaRPr>
          </a:p>
          <a:p>
            <a:pPr>
              <a:buClr>
                <a:srgbClr val="2F95B6"/>
              </a:buClr>
            </a:pPr>
            <a:r>
              <a:rPr lang="el-GR" sz="1600" dirty="0">
                <a:solidFill>
                  <a:srgbClr val="010006"/>
                </a:solidFill>
              </a:rPr>
              <a:t>Να είστε έτοιμοι να προσαρμόσετε το κανόνα «</a:t>
            </a:r>
            <a:r>
              <a:rPr lang="en-US" sz="1600" dirty="0">
                <a:solidFill>
                  <a:srgbClr val="010006"/>
                </a:solidFill>
              </a:rPr>
              <a:t>15</a:t>
            </a:r>
            <a:r>
              <a:rPr lang="el-GR" sz="1600" dirty="0">
                <a:solidFill>
                  <a:srgbClr val="010006"/>
                </a:solidFill>
              </a:rPr>
              <a:t> έως 2» σε «2 έως </a:t>
            </a:r>
            <a:r>
              <a:rPr lang="en-US" sz="1600" dirty="0">
                <a:solidFill>
                  <a:srgbClr val="010006"/>
                </a:solidFill>
              </a:rPr>
              <a:t>15</a:t>
            </a:r>
            <a:r>
              <a:rPr lang="el-GR" sz="1600" dirty="0">
                <a:solidFill>
                  <a:srgbClr val="010006"/>
                </a:solidFill>
              </a:rPr>
              <a:t>»</a:t>
            </a:r>
            <a:r>
              <a:rPr lang="en-GB" sz="1600" dirty="0">
                <a:solidFill>
                  <a:srgbClr val="010006"/>
                </a:solidFill>
              </a:rPr>
              <a:t>.</a:t>
            </a:r>
            <a:endParaRPr lang="el-GR" sz="1600" dirty="0">
              <a:solidFill>
                <a:srgbClr val="010006"/>
              </a:solidFill>
            </a:endParaRPr>
          </a:p>
          <a:p>
            <a:pPr>
              <a:buClr>
                <a:srgbClr val="2F95B6"/>
              </a:buClr>
            </a:pPr>
            <a:r>
              <a:rPr lang="el-GR" sz="1600" dirty="0">
                <a:solidFill>
                  <a:srgbClr val="010006"/>
                </a:solidFill>
              </a:rPr>
              <a:t>Διαχείριση των προσδοκιών</a:t>
            </a:r>
            <a:r>
              <a:rPr lang="en-GB" sz="1600" dirty="0">
                <a:solidFill>
                  <a:srgbClr val="010006"/>
                </a:solidFill>
              </a:rPr>
              <a:t>.</a:t>
            </a:r>
            <a:endParaRPr lang="en-US" sz="1600" dirty="0">
              <a:solidFill>
                <a:srgbClr val="010006"/>
              </a:solidFill>
            </a:endParaRPr>
          </a:p>
          <a:p>
            <a:pPr marL="0" indent="0" algn="just">
              <a:buFont typeface="Wingdings" pitchFamily="2" charset="2"/>
              <a:buNone/>
            </a:pPr>
            <a:endParaRPr lang="en-US" sz="1600" b="1" dirty="0">
              <a:solidFill>
                <a:srgbClr val="010006"/>
              </a:solidFill>
            </a:endParaRPr>
          </a:p>
          <a:p>
            <a:pPr marL="0" indent="0" algn="just">
              <a:buFont typeface="Wingdings" pitchFamily="2" charset="2"/>
              <a:buNone/>
            </a:pPr>
            <a:endParaRPr lang="en-US" sz="1600" dirty="0">
              <a:solidFill>
                <a:srgbClr val="010006"/>
              </a:solidFill>
            </a:endParaRPr>
          </a:p>
        </p:txBody>
      </p:sp>
      <p:grpSp>
        <p:nvGrpSpPr>
          <p:cNvPr id="7" name="Group 6">
            <a:extLst>
              <a:ext uri="{FF2B5EF4-FFF2-40B4-BE49-F238E27FC236}">
                <a16:creationId xmlns:a16="http://schemas.microsoft.com/office/drawing/2014/main" id="{0A24D765-5A7B-421D-8130-979A347412AF}"/>
              </a:ext>
            </a:extLst>
          </p:cNvPr>
          <p:cNvGrpSpPr/>
          <p:nvPr/>
        </p:nvGrpSpPr>
        <p:grpSpPr>
          <a:xfrm>
            <a:off x="683568" y="4714489"/>
            <a:ext cx="6992796" cy="413622"/>
            <a:chOff x="683568" y="4714489"/>
            <a:chExt cx="6992796" cy="413622"/>
          </a:xfrm>
        </p:grpSpPr>
        <p:pic>
          <p:nvPicPr>
            <p:cNvPr id="8" name="Picture 2" descr="Πανελλήνιος Σύνδεσμος Στελεχών Διαχείρισης Κινδύνων">
              <a:extLst>
                <a:ext uri="{FF2B5EF4-FFF2-40B4-BE49-F238E27FC236}">
                  <a16:creationId xmlns:a16="http://schemas.microsoft.com/office/drawing/2014/main" id="{FB2C66E1-EC89-426C-8752-1F48D82C516D}"/>
                </a:ext>
              </a:extLst>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83568" y="4714489"/>
              <a:ext cx="1008112" cy="357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Home - Federation of European Risk Management Associations – FERMA">
              <a:extLst>
                <a:ext uri="{FF2B5EF4-FFF2-40B4-BE49-F238E27FC236}">
                  <a16:creationId xmlns:a16="http://schemas.microsoft.com/office/drawing/2014/main" id="{6FBF3E8F-8B02-4645-B983-19C7CEC5FFA7}"/>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397490" y="4832916"/>
              <a:ext cx="878366" cy="2473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a:extLst>
                <a:ext uri="{FF2B5EF4-FFF2-40B4-BE49-F238E27FC236}">
                  <a16:creationId xmlns:a16="http://schemas.microsoft.com/office/drawing/2014/main" id="{FF507FF6-14E1-4AD5-BA91-905BCC7E6A32}"/>
                </a:ext>
              </a:extLst>
            </p:cNvPr>
            <p:cNvSpPr>
              <a:spLocks noChangeArrowheads="1"/>
            </p:cNvSpPr>
            <p:nvPr/>
          </p:nvSpPr>
          <p:spPr bwMode="auto">
            <a:xfrm>
              <a:off x="5991287" y="4861198"/>
              <a:ext cx="168507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lang="en-US" altLang="en-US" sz="900" b="1" dirty="0">
                  <a:solidFill>
                    <a:schemeClr val="tx2"/>
                  </a:solidFill>
                  <a:latin typeface="Arial" panose="020B0604020202020204" pitchFamily="34" charset="0"/>
                </a:rPr>
                <a:t> </a:t>
              </a:r>
              <a:r>
                <a:rPr lang="el-GR" altLang="en-US" sz="900" b="1" dirty="0">
                  <a:solidFill>
                    <a:schemeClr val="tx2"/>
                  </a:solidFill>
                  <a:latin typeface="Arial" panose="020B0604020202020204" pitchFamily="34" charset="0"/>
                </a:rPr>
                <a:t> </a:t>
              </a:r>
              <a:r>
                <a:rPr lang="en-US" altLang="en-US" sz="900" b="1" dirty="0">
                  <a:solidFill>
                    <a:schemeClr val="tx2"/>
                  </a:solidFill>
                  <a:latin typeface="Arial" panose="020B0604020202020204" pitchFamily="34" charset="0"/>
                </a:rPr>
                <a:t>Visit us: </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www.harima</a:t>
              </a:r>
              <a:r>
                <a:rPr kumimoji="0" lang="el-GR"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gr</a:t>
              </a:r>
              <a:endParaRPr kumimoji="0" lang="en-US" altLang="en-US" sz="900" b="1" i="0" u="none" strike="noStrike" cap="none" normalizeH="0" baseline="0" dirty="0">
                <a:ln>
                  <a:noFill/>
                </a:ln>
                <a:solidFill>
                  <a:schemeClr val="tx1"/>
                </a:solidFill>
                <a:effectLst/>
                <a:latin typeface="Arial" panose="020B0604020202020204" pitchFamily="34" charset="0"/>
              </a:endParaRPr>
            </a:p>
          </p:txBody>
        </p:sp>
        <p:sp>
          <p:nvSpPr>
            <p:cNvPr id="15" name="Rectangle 8">
              <a:extLst>
                <a:ext uri="{FF2B5EF4-FFF2-40B4-BE49-F238E27FC236}">
                  <a16:creationId xmlns:a16="http://schemas.microsoft.com/office/drawing/2014/main" id="{4A5F9760-481A-4BF4-ADF6-B302506C31FD}"/>
                </a:ext>
              </a:extLst>
            </p:cNvPr>
            <p:cNvSpPr>
              <a:spLocks noChangeArrowheads="1"/>
            </p:cNvSpPr>
            <p:nvPr/>
          </p:nvSpPr>
          <p:spPr bwMode="auto">
            <a:xfrm>
              <a:off x="1691680" y="4897279"/>
              <a:ext cx="80021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n-US" sz="900" b="1" dirty="0">
                  <a:solidFill>
                    <a:schemeClr val="tx2"/>
                  </a:solidFill>
                  <a:latin typeface="Arial" panose="020B0604020202020204" pitchFamily="34" charset="0"/>
                  <a:ea typeface="Calibri" panose="020F0502020204030204" pitchFamily="34" charset="0"/>
                </a:rPr>
                <a:t>Μ</a:t>
              </a:r>
              <a:r>
                <a:rPr kumimoji="0" lang="en-US" altLang="en-US" sz="900" b="1" i="0" u="none" strike="noStrike" cap="none" normalizeH="0" baseline="0" dirty="0">
                  <a:ln>
                    <a:noFill/>
                  </a:ln>
                  <a:solidFill>
                    <a:schemeClr val="tx2"/>
                  </a:solidFill>
                  <a:effectLst/>
                  <a:latin typeface="Arial" panose="020B0604020202020204" pitchFamily="34" charset="0"/>
                  <a:ea typeface="Calibri" panose="020F0502020204030204" pitchFamily="34" charset="0"/>
                </a:rPr>
                <a:t>ember of </a:t>
              </a:r>
              <a:endParaRPr kumimoji="0" lang="en-US" altLang="en-US" sz="900" b="1" i="0" u="none" strike="noStrike" cap="none" normalizeH="0" baseline="0" dirty="0">
                <a:ln>
                  <a:noFill/>
                </a:ln>
                <a:solidFill>
                  <a:schemeClr val="tx2"/>
                </a:solidFill>
                <a:effectLst/>
                <a:latin typeface="Arial" panose="020B0604020202020204" pitchFamily="34" charset="0"/>
              </a:endParaRPr>
            </a:p>
          </p:txBody>
        </p:sp>
      </p:grpSp>
    </p:spTree>
    <p:extLst>
      <p:ext uri="{BB962C8B-B14F-4D97-AF65-F5344CB8AC3E}">
        <p14:creationId xmlns:p14="http://schemas.microsoft.com/office/powerpoint/2010/main" val="1984566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C4C26A2-B04C-48CB-8B18-AC908C620A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25" r="11989"/>
          <a:stretch/>
        </p:blipFill>
        <p:spPr>
          <a:xfrm>
            <a:off x="7821000" y="-1"/>
            <a:ext cx="1332519" cy="5143499"/>
          </a:xfrm>
          <a:prstGeom prst="rect">
            <a:avLst/>
          </a:prstGeom>
        </p:spPr>
      </p:pic>
      <p:cxnSp>
        <p:nvCxnSpPr>
          <p:cNvPr id="10" name="Straight Connector 9">
            <a:extLst>
              <a:ext uri="{FF2B5EF4-FFF2-40B4-BE49-F238E27FC236}">
                <a16:creationId xmlns:a16="http://schemas.microsoft.com/office/drawing/2014/main" id="{3EFB6CC1-63BE-4E0A-91F6-2F52E6920C7A}"/>
              </a:ext>
            </a:extLst>
          </p:cNvPr>
          <p:cNvCxnSpPr>
            <a:cxnSpLocks/>
          </p:cNvCxnSpPr>
          <p:nvPr/>
        </p:nvCxnSpPr>
        <p:spPr>
          <a:xfrm>
            <a:off x="683568" y="4659982"/>
            <a:ext cx="7992888" cy="0"/>
          </a:xfrm>
          <a:prstGeom prst="line">
            <a:avLst/>
          </a:prstGeom>
          <a:ln>
            <a:solidFill>
              <a:srgbClr val="2F95B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83DB8A9-D000-4398-AD4B-8347FA9B0D24}"/>
              </a:ext>
            </a:extLst>
          </p:cNvPr>
          <p:cNvSpPr/>
          <p:nvPr/>
        </p:nvSpPr>
        <p:spPr>
          <a:xfrm>
            <a:off x="467544" y="483518"/>
            <a:ext cx="8685976" cy="504000"/>
          </a:xfrm>
          <a:prstGeom prst="rect">
            <a:avLst/>
          </a:prstGeom>
          <a:solidFill>
            <a:srgbClr val="2F95B6"/>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sp>
        <p:nvSpPr>
          <p:cNvPr id="12" name="Title 1">
            <a:extLst>
              <a:ext uri="{FF2B5EF4-FFF2-40B4-BE49-F238E27FC236}">
                <a16:creationId xmlns:a16="http://schemas.microsoft.com/office/drawing/2014/main" id="{664AF430-2268-43C2-BCD8-77B584D0FE04}"/>
              </a:ext>
            </a:extLst>
          </p:cNvPr>
          <p:cNvSpPr txBox="1">
            <a:spLocks/>
          </p:cNvSpPr>
          <p:nvPr/>
        </p:nvSpPr>
        <p:spPr>
          <a:xfrm>
            <a:off x="899592" y="486883"/>
            <a:ext cx="8149952" cy="504056"/>
          </a:xfrm>
          <a:prstGeom prst="rect">
            <a:avLst/>
          </a:prstGeom>
        </p:spPr>
        <p:txBody>
          <a:bodyPr/>
          <a:lstStyle>
            <a:lvl1pPr algn="r" rtl="0" eaLnBrk="0" fontAlgn="base" hangingPunct="0">
              <a:spcBef>
                <a:spcPct val="0"/>
              </a:spcBef>
              <a:spcAft>
                <a:spcPct val="0"/>
              </a:spcAft>
              <a:defRPr sz="2300" kern="1200">
                <a:solidFill>
                  <a:schemeClr val="bg1"/>
                </a:solidFill>
                <a:latin typeface="+mj-lt"/>
                <a:ea typeface="+mj-ea"/>
                <a:cs typeface="+mj-cs"/>
              </a:defRPr>
            </a:lvl1pPr>
            <a:lvl2pPr algn="r" rtl="0" eaLnBrk="0" fontAlgn="base" hangingPunct="0">
              <a:spcBef>
                <a:spcPct val="0"/>
              </a:spcBef>
              <a:spcAft>
                <a:spcPct val="0"/>
              </a:spcAft>
              <a:defRPr sz="2300">
                <a:solidFill>
                  <a:schemeClr val="bg1"/>
                </a:solidFill>
                <a:latin typeface="Calibri" pitchFamily="34" charset="0"/>
              </a:defRPr>
            </a:lvl2pPr>
            <a:lvl3pPr algn="r" rtl="0" eaLnBrk="0" fontAlgn="base" hangingPunct="0">
              <a:spcBef>
                <a:spcPct val="0"/>
              </a:spcBef>
              <a:spcAft>
                <a:spcPct val="0"/>
              </a:spcAft>
              <a:defRPr sz="2300">
                <a:solidFill>
                  <a:schemeClr val="bg1"/>
                </a:solidFill>
                <a:latin typeface="Calibri" pitchFamily="34" charset="0"/>
              </a:defRPr>
            </a:lvl3pPr>
            <a:lvl4pPr algn="r" rtl="0" eaLnBrk="0" fontAlgn="base" hangingPunct="0">
              <a:spcBef>
                <a:spcPct val="0"/>
              </a:spcBef>
              <a:spcAft>
                <a:spcPct val="0"/>
              </a:spcAft>
              <a:defRPr sz="2300">
                <a:solidFill>
                  <a:schemeClr val="bg1"/>
                </a:solidFill>
                <a:latin typeface="Calibri" pitchFamily="34" charset="0"/>
              </a:defRPr>
            </a:lvl4pPr>
            <a:lvl5pPr algn="r" rtl="0" eaLnBrk="0" fontAlgn="base" hangingPunct="0">
              <a:spcBef>
                <a:spcPct val="0"/>
              </a:spcBef>
              <a:spcAft>
                <a:spcPct val="0"/>
              </a:spcAft>
              <a:defRPr sz="23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2600" dirty="0"/>
              <a:t>Περιεχόμενα Παρουσίασης Διαχείρισης Κινδύνων</a:t>
            </a:r>
          </a:p>
          <a:p>
            <a:pPr algn="l"/>
            <a:r>
              <a:rPr lang="en-US" sz="2600" dirty="0"/>
              <a:t> to edit Master title style</a:t>
            </a:r>
            <a:endParaRPr lang="el-GR" sz="2600" dirty="0"/>
          </a:p>
        </p:txBody>
      </p:sp>
      <p:sp>
        <p:nvSpPr>
          <p:cNvPr id="2" name="Content Placeholder 2">
            <a:extLst>
              <a:ext uri="{FF2B5EF4-FFF2-40B4-BE49-F238E27FC236}">
                <a16:creationId xmlns:a16="http://schemas.microsoft.com/office/drawing/2014/main" id="{F6B2B0B4-5485-4B31-936F-FE61C085FFA1}"/>
              </a:ext>
            </a:extLst>
          </p:cNvPr>
          <p:cNvSpPr txBox="1">
            <a:spLocks/>
          </p:cNvSpPr>
          <p:nvPr/>
        </p:nvSpPr>
        <p:spPr bwMode="auto">
          <a:xfrm>
            <a:off x="395536" y="1203619"/>
            <a:ext cx="7353455" cy="29523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96419"/>
              </a:buClr>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96419"/>
              </a:buClr>
              <a:buSzPct val="80000"/>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sz="1600" dirty="0">
                <a:solidFill>
                  <a:srgbClr val="010006"/>
                </a:solidFill>
              </a:rPr>
              <a:t>Ξεκινάμε με το αν αξίζει να ασφαλίσουμε ένα ρίσκο/ κίνδυνο.</a:t>
            </a:r>
            <a:endParaRPr lang="en-US" sz="1600" dirty="0">
              <a:solidFill>
                <a:srgbClr val="010006"/>
              </a:solidFill>
            </a:endParaRPr>
          </a:p>
          <a:p>
            <a:pPr marL="342900" lvl="2" indent="-342900" algn="just">
              <a:buClr>
                <a:srgbClr val="2F95B6"/>
              </a:buClr>
              <a:buSzPct val="100000"/>
            </a:pPr>
            <a:r>
              <a:rPr lang="en-US" sz="1400" dirty="0">
                <a:solidFill>
                  <a:srgbClr val="010006"/>
                </a:solidFill>
              </a:rPr>
              <a:t>Risk Matrix</a:t>
            </a:r>
            <a:r>
              <a:rPr lang="el-GR" sz="1400" dirty="0">
                <a:solidFill>
                  <a:srgbClr val="010006"/>
                </a:solidFill>
              </a:rPr>
              <a:t>.</a:t>
            </a:r>
            <a:endParaRPr lang="en-US" sz="1400" dirty="0">
              <a:solidFill>
                <a:srgbClr val="010006"/>
              </a:solidFill>
            </a:endParaRPr>
          </a:p>
          <a:p>
            <a:pPr marL="0" indent="0" algn="just">
              <a:buNone/>
            </a:pPr>
            <a:r>
              <a:rPr lang="el-GR" sz="1600" dirty="0">
                <a:solidFill>
                  <a:srgbClr val="010006"/>
                </a:solidFill>
              </a:rPr>
              <a:t>Προσδιορίζουμε</a:t>
            </a:r>
            <a:r>
              <a:rPr lang="en-GB" sz="1600" dirty="0">
                <a:solidFill>
                  <a:srgbClr val="010006"/>
                </a:solidFill>
              </a:rPr>
              <a:t> </a:t>
            </a:r>
            <a:r>
              <a:rPr lang="el-GR" sz="1600" dirty="0">
                <a:solidFill>
                  <a:srgbClr val="010006"/>
                </a:solidFill>
              </a:rPr>
              <a:t>τους στόχους, την ατζέντα και τα βασικά </a:t>
            </a:r>
            <a:r>
              <a:rPr lang="en-GB" sz="1600" dirty="0">
                <a:solidFill>
                  <a:srgbClr val="010006"/>
                </a:solidFill>
              </a:rPr>
              <a:t>KPIs </a:t>
            </a:r>
            <a:r>
              <a:rPr lang="el-GR" sz="1600" dirty="0">
                <a:solidFill>
                  <a:srgbClr val="010006"/>
                </a:solidFill>
              </a:rPr>
              <a:t>που λαμβάνει υπόψη του το ακροατήριο μας για να λάβει μία απόφαση.</a:t>
            </a:r>
            <a:endParaRPr lang="en-US" sz="1600" dirty="0">
              <a:solidFill>
                <a:srgbClr val="010006"/>
              </a:solidFill>
            </a:endParaRPr>
          </a:p>
          <a:p>
            <a:pPr marL="342900" lvl="2" indent="-342900" algn="just">
              <a:buClr>
                <a:srgbClr val="2F95B6"/>
              </a:buClr>
              <a:buSzPct val="100000"/>
            </a:pPr>
            <a:r>
              <a:rPr lang="el-GR" sz="1400" dirty="0">
                <a:solidFill>
                  <a:srgbClr val="010006"/>
                </a:solidFill>
              </a:rPr>
              <a:t>Π.χ.</a:t>
            </a:r>
            <a:r>
              <a:rPr lang="en-US" sz="1400" dirty="0">
                <a:solidFill>
                  <a:srgbClr val="010006"/>
                </a:solidFill>
              </a:rPr>
              <a:t>: </a:t>
            </a:r>
            <a:r>
              <a:rPr lang="el-GR" sz="1400" dirty="0">
                <a:solidFill>
                  <a:srgbClr val="010006"/>
                </a:solidFill>
              </a:rPr>
              <a:t>Ταμειακές ροές</a:t>
            </a:r>
            <a:r>
              <a:rPr lang="en-US" sz="1400" dirty="0">
                <a:solidFill>
                  <a:srgbClr val="010006"/>
                </a:solidFill>
              </a:rPr>
              <a:t>, EBITDA, Company Value</a:t>
            </a:r>
            <a:r>
              <a:rPr lang="el-GR" sz="1400" dirty="0">
                <a:solidFill>
                  <a:srgbClr val="010006"/>
                </a:solidFill>
              </a:rPr>
              <a:t>.</a:t>
            </a:r>
            <a:endParaRPr lang="en-US" sz="1400" dirty="0">
              <a:solidFill>
                <a:srgbClr val="010006"/>
              </a:solidFill>
            </a:endParaRPr>
          </a:p>
          <a:p>
            <a:pPr marL="0" indent="0" algn="just">
              <a:buNone/>
            </a:pPr>
            <a:r>
              <a:rPr lang="el-GR" sz="1600" dirty="0">
                <a:solidFill>
                  <a:srgbClr val="010006"/>
                </a:solidFill>
              </a:rPr>
              <a:t>Εστιαζόμαστε στον αντίκτυπο του κινδύνου</a:t>
            </a:r>
            <a:r>
              <a:rPr lang="en-GB" sz="1600" dirty="0">
                <a:solidFill>
                  <a:srgbClr val="010006"/>
                </a:solidFill>
              </a:rPr>
              <a:t> </a:t>
            </a:r>
            <a:r>
              <a:rPr lang="el-GR" sz="1600" dirty="0">
                <a:solidFill>
                  <a:srgbClr val="010006"/>
                </a:solidFill>
              </a:rPr>
              <a:t>και τις ευρύτερες επιπτώσεις του. </a:t>
            </a:r>
            <a:r>
              <a:rPr lang="el-GR" sz="1600" dirty="0"/>
              <a:t>Τι κρύβεται κάτω από το παγόβουνο.</a:t>
            </a:r>
            <a:endParaRPr lang="en-US" sz="1600" dirty="0">
              <a:solidFill>
                <a:srgbClr val="010006"/>
              </a:solidFill>
            </a:endParaRPr>
          </a:p>
          <a:p>
            <a:pPr marL="342900" lvl="2" indent="-342900" algn="just">
              <a:buClr>
                <a:srgbClr val="2F95B6"/>
              </a:buClr>
              <a:buSzPct val="100000"/>
            </a:pPr>
            <a:r>
              <a:rPr lang="el-GR" sz="1400" dirty="0">
                <a:solidFill>
                  <a:srgbClr val="010006"/>
                </a:solidFill>
              </a:rPr>
              <a:t>Ο τρόπος που παρουσιάζουμε τον κίνδυνο μετράει.</a:t>
            </a:r>
            <a:endParaRPr lang="en-US" sz="1400" dirty="0">
              <a:solidFill>
                <a:srgbClr val="010006"/>
              </a:solidFill>
            </a:endParaRPr>
          </a:p>
          <a:p>
            <a:pPr marL="0" indent="0" algn="just">
              <a:buNone/>
            </a:pPr>
            <a:r>
              <a:rPr lang="el-GR" sz="1600" dirty="0"/>
              <a:t>Ακολουθούμε μια πιθανολογική προσέγγιση αξιολόγησης του αντίκτυπου του κινδύνου μεταφράζοντας τον σε όρους πιθανότητας και αποτελέσματος.</a:t>
            </a:r>
          </a:p>
          <a:p>
            <a:pPr marL="342900" lvl="2" indent="-342900" algn="just">
              <a:buClr>
                <a:srgbClr val="2F95B6"/>
              </a:buClr>
              <a:buSzPct val="100000"/>
            </a:pPr>
            <a:r>
              <a:rPr lang="en-US" sz="1400" dirty="0">
                <a:solidFill>
                  <a:srgbClr val="010006"/>
                </a:solidFill>
              </a:rPr>
              <a:t>M</a:t>
            </a:r>
            <a:r>
              <a:rPr lang="el-GR" sz="1400" dirty="0">
                <a:solidFill>
                  <a:srgbClr val="010006"/>
                </a:solidFill>
              </a:rPr>
              <a:t>η χρηματικοί κίνδυνοι είναι δύσκολο να </a:t>
            </a:r>
            <a:r>
              <a:rPr lang="el-GR" sz="1400" dirty="0" err="1">
                <a:solidFill>
                  <a:srgbClr val="010006"/>
                </a:solidFill>
              </a:rPr>
              <a:t>ποσοτικοποιηθούν</a:t>
            </a:r>
            <a:r>
              <a:rPr lang="en-US" sz="1400" dirty="0">
                <a:solidFill>
                  <a:srgbClr val="010006"/>
                </a:solidFill>
              </a:rPr>
              <a:t>.</a:t>
            </a:r>
          </a:p>
          <a:p>
            <a:pPr marL="0" indent="0" algn="just">
              <a:buFont typeface="Wingdings" pitchFamily="2" charset="2"/>
              <a:buNone/>
            </a:pPr>
            <a:endParaRPr lang="en-US" sz="1600" b="1" dirty="0">
              <a:solidFill>
                <a:srgbClr val="010006"/>
              </a:solidFill>
            </a:endParaRPr>
          </a:p>
          <a:p>
            <a:pPr marL="0" indent="0" algn="just">
              <a:buFont typeface="Wingdings" pitchFamily="2" charset="2"/>
              <a:buNone/>
            </a:pPr>
            <a:endParaRPr lang="en-US" sz="1600" dirty="0">
              <a:solidFill>
                <a:srgbClr val="010006"/>
              </a:solidFill>
            </a:endParaRPr>
          </a:p>
        </p:txBody>
      </p:sp>
      <p:grpSp>
        <p:nvGrpSpPr>
          <p:cNvPr id="7" name="Group 6">
            <a:extLst>
              <a:ext uri="{FF2B5EF4-FFF2-40B4-BE49-F238E27FC236}">
                <a16:creationId xmlns:a16="http://schemas.microsoft.com/office/drawing/2014/main" id="{6E63F486-8A44-4C72-9E49-F73C4BAB86E3}"/>
              </a:ext>
            </a:extLst>
          </p:cNvPr>
          <p:cNvGrpSpPr/>
          <p:nvPr/>
        </p:nvGrpSpPr>
        <p:grpSpPr>
          <a:xfrm>
            <a:off x="683568" y="4714489"/>
            <a:ext cx="6992796" cy="413622"/>
            <a:chOff x="683568" y="4714489"/>
            <a:chExt cx="6992796" cy="413622"/>
          </a:xfrm>
        </p:grpSpPr>
        <p:pic>
          <p:nvPicPr>
            <p:cNvPr id="8" name="Picture 2" descr="Πανελλήνιος Σύνδεσμος Στελεχών Διαχείρισης Κινδύνων">
              <a:extLst>
                <a:ext uri="{FF2B5EF4-FFF2-40B4-BE49-F238E27FC236}">
                  <a16:creationId xmlns:a16="http://schemas.microsoft.com/office/drawing/2014/main" id="{D2C3570D-447D-4DB0-81C6-6FE8C00AB126}"/>
                </a:ext>
              </a:extLst>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83568" y="4714489"/>
              <a:ext cx="1008112" cy="357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Home - Federation of European Risk Management Associations – FERMA">
              <a:extLst>
                <a:ext uri="{FF2B5EF4-FFF2-40B4-BE49-F238E27FC236}">
                  <a16:creationId xmlns:a16="http://schemas.microsoft.com/office/drawing/2014/main" id="{DEBE3393-58DC-41B7-843E-93C61E41AB71}"/>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397490" y="4832916"/>
              <a:ext cx="878366" cy="2473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a:extLst>
                <a:ext uri="{FF2B5EF4-FFF2-40B4-BE49-F238E27FC236}">
                  <a16:creationId xmlns:a16="http://schemas.microsoft.com/office/drawing/2014/main" id="{BF831277-C95A-4157-AB97-04DB97916546}"/>
                </a:ext>
              </a:extLst>
            </p:cNvPr>
            <p:cNvSpPr>
              <a:spLocks noChangeArrowheads="1"/>
            </p:cNvSpPr>
            <p:nvPr/>
          </p:nvSpPr>
          <p:spPr bwMode="auto">
            <a:xfrm>
              <a:off x="5991287" y="4861198"/>
              <a:ext cx="168507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lang="en-US" altLang="en-US" sz="900" b="1" dirty="0">
                  <a:solidFill>
                    <a:schemeClr val="tx2"/>
                  </a:solidFill>
                  <a:latin typeface="Arial" panose="020B0604020202020204" pitchFamily="34" charset="0"/>
                </a:rPr>
                <a:t> </a:t>
              </a:r>
              <a:r>
                <a:rPr lang="el-GR" altLang="en-US" sz="900" b="1" dirty="0">
                  <a:solidFill>
                    <a:schemeClr val="tx2"/>
                  </a:solidFill>
                  <a:latin typeface="Arial" panose="020B0604020202020204" pitchFamily="34" charset="0"/>
                </a:rPr>
                <a:t> </a:t>
              </a:r>
              <a:r>
                <a:rPr lang="en-US" altLang="en-US" sz="900" b="1" dirty="0">
                  <a:solidFill>
                    <a:schemeClr val="tx2"/>
                  </a:solidFill>
                  <a:latin typeface="Arial" panose="020B0604020202020204" pitchFamily="34" charset="0"/>
                </a:rPr>
                <a:t>Visit us: </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www.harima</a:t>
              </a:r>
              <a:r>
                <a:rPr kumimoji="0" lang="el-GR"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gr</a:t>
              </a:r>
              <a:endParaRPr kumimoji="0" lang="en-US" altLang="en-US" sz="900" b="1" i="0" u="none" strike="noStrike" cap="none" normalizeH="0" baseline="0" dirty="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C36A445C-FA1A-49E1-96C2-47C2798765B8}"/>
                </a:ext>
              </a:extLst>
            </p:cNvPr>
            <p:cNvSpPr>
              <a:spLocks noChangeArrowheads="1"/>
            </p:cNvSpPr>
            <p:nvPr/>
          </p:nvSpPr>
          <p:spPr bwMode="auto">
            <a:xfrm>
              <a:off x="1691680" y="4897279"/>
              <a:ext cx="80021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n-US" sz="900" b="1" dirty="0">
                  <a:solidFill>
                    <a:schemeClr val="tx2"/>
                  </a:solidFill>
                  <a:latin typeface="Arial" panose="020B0604020202020204" pitchFamily="34" charset="0"/>
                  <a:ea typeface="Calibri" panose="020F0502020204030204" pitchFamily="34" charset="0"/>
                </a:rPr>
                <a:t>Μ</a:t>
              </a:r>
              <a:r>
                <a:rPr kumimoji="0" lang="en-US" altLang="en-US" sz="900" b="1" i="0" u="none" strike="noStrike" cap="none" normalizeH="0" baseline="0" dirty="0">
                  <a:ln>
                    <a:noFill/>
                  </a:ln>
                  <a:solidFill>
                    <a:schemeClr val="tx2"/>
                  </a:solidFill>
                  <a:effectLst/>
                  <a:latin typeface="Arial" panose="020B0604020202020204" pitchFamily="34" charset="0"/>
                  <a:ea typeface="Calibri" panose="020F0502020204030204" pitchFamily="34" charset="0"/>
                </a:rPr>
                <a:t>ember of </a:t>
              </a:r>
              <a:endParaRPr kumimoji="0" lang="en-US" altLang="en-US" sz="900" b="1" i="0" u="none" strike="noStrike" cap="none" normalizeH="0" baseline="0" dirty="0">
                <a:ln>
                  <a:noFill/>
                </a:ln>
                <a:solidFill>
                  <a:schemeClr val="tx2"/>
                </a:solidFill>
                <a:effectLst/>
                <a:latin typeface="Arial" panose="020B0604020202020204" pitchFamily="34" charset="0"/>
              </a:endParaRPr>
            </a:p>
          </p:txBody>
        </p:sp>
      </p:grpSp>
    </p:spTree>
    <p:extLst>
      <p:ext uri="{BB962C8B-B14F-4D97-AF65-F5344CB8AC3E}">
        <p14:creationId xmlns:p14="http://schemas.microsoft.com/office/powerpoint/2010/main" val="1930634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C4C26A2-B04C-48CB-8B18-AC908C620A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25" r="11989"/>
          <a:stretch/>
        </p:blipFill>
        <p:spPr>
          <a:xfrm>
            <a:off x="7821000" y="-1"/>
            <a:ext cx="1332519" cy="5143499"/>
          </a:xfrm>
          <a:prstGeom prst="rect">
            <a:avLst/>
          </a:prstGeom>
        </p:spPr>
      </p:pic>
      <p:cxnSp>
        <p:nvCxnSpPr>
          <p:cNvPr id="10" name="Straight Connector 9">
            <a:extLst>
              <a:ext uri="{FF2B5EF4-FFF2-40B4-BE49-F238E27FC236}">
                <a16:creationId xmlns:a16="http://schemas.microsoft.com/office/drawing/2014/main" id="{3EFB6CC1-63BE-4E0A-91F6-2F52E6920C7A}"/>
              </a:ext>
            </a:extLst>
          </p:cNvPr>
          <p:cNvCxnSpPr>
            <a:cxnSpLocks/>
          </p:cNvCxnSpPr>
          <p:nvPr/>
        </p:nvCxnSpPr>
        <p:spPr>
          <a:xfrm>
            <a:off x="683568" y="4659982"/>
            <a:ext cx="7992888" cy="0"/>
          </a:xfrm>
          <a:prstGeom prst="line">
            <a:avLst/>
          </a:prstGeom>
          <a:ln>
            <a:solidFill>
              <a:srgbClr val="2F95B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83DB8A9-D000-4398-AD4B-8347FA9B0D24}"/>
              </a:ext>
            </a:extLst>
          </p:cNvPr>
          <p:cNvSpPr/>
          <p:nvPr/>
        </p:nvSpPr>
        <p:spPr>
          <a:xfrm>
            <a:off x="467544" y="483518"/>
            <a:ext cx="8685976" cy="504000"/>
          </a:xfrm>
          <a:prstGeom prst="rect">
            <a:avLst/>
          </a:prstGeom>
          <a:solidFill>
            <a:srgbClr val="2F95B6"/>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sp>
        <p:nvSpPr>
          <p:cNvPr id="12" name="Title 1">
            <a:extLst>
              <a:ext uri="{FF2B5EF4-FFF2-40B4-BE49-F238E27FC236}">
                <a16:creationId xmlns:a16="http://schemas.microsoft.com/office/drawing/2014/main" id="{664AF430-2268-43C2-BCD8-77B584D0FE04}"/>
              </a:ext>
            </a:extLst>
          </p:cNvPr>
          <p:cNvSpPr txBox="1">
            <a:spLocks/>
          </p:cNvSpPr>
          <p:nvPr/>
        </p:nvSpPr>
        <p:spPr>
          <a:xfrm>
            <a:off x="899592" y="486883"/>
            <a:ext cx="8149952" cy="504056"/>
          </a:xfrm>
          <a:prstGeom prst="rect">
            <a:avLst/>
          </a:prstGeom>
        </p:spPr>
        <p:txBody>
          <a:bodyPr/>
          <a:lstStyle>
            <a:lvl1pPr algn="r" rtl="0" eaLnBrk="0" fontAlgn="base" hangingPunct="0">
              <a:spcBef>
                <a:spcPct val="0"/>
              </a:spcBef>
              <a:spcAft>
                <a:spcPct val="0"/>
              </a:spcAft>
              <a:defRPr sz="2300" kern="1200">
                <a:solidFill>
                  <a:schemeClr val="bg1"/>
                </a:solidFill>
                <a:latin typeface="+mj-lt"/>
                <a:ea typeface="+mj-ea"/>
                <a:cs typeface="+mj-cs"/>
              </a:defRPr>
            </a:lvl1pPr>
            <a:lvl2pPr algn="r" rtl="0" eaLnBrk="0" fontAlgn="base" hangingPunct="0">
              <a:spcBef>
                <a:spcPct val="0"/>
              </a:spcBef>
              <a:spcAft>
                <a:spcPct val="0"/>
              </a:spcAft>
              <a:defRPr sz="2300">
                <a:solidFill>
                  <a:schemeClr val="bg1"/>
                </a:solidFill>
                <a:latin typeface="Calibri" pitchFamily="34" charset="0"/>
              </a:defRPr>
            </a:lvl2pPr>
            <a:lvl3pPr algn="r" rtl="0" eaLnBrk="0" fontAlgn="base" hangingPunct="0">
              <a:spcBef>
                <a:spcPct val="0"/>
              </a:spcBef>
              <a:spcAft>
                <a:spcPct val="0"/>
              </a:spcAft>
              <a:defRPr sz="2300">
                <a:solidFill>
                  <a:schemeClr val="bg1"/>
                </a:solidFill>
                <a:latin typeface="Calibri" pitchFamily="34" charset="0"/>
              </a:defRPr>
            </a:lvl3pPr>
            <a:lvl4pPr algn="r" rtl="0" eaLnBrk="0" fontAlgn="base" hangingPunct="0">
              <a:spcBef>
                <a:spcPct val="0"/>
              </a:spcBef>
              <a:spcAft>
                <a:spcPct val="0"/>
              </a:spcAft>
              <a:defRPr sz="2300">
                <a:solidFill>
                  <a:schemeClr val="bg1"/>
                </a:solidFill>
                <a:latin typeface="Calibri" pitchFamily="34" charset="0"/>
              </a:defRPr>
            </a:lvl4pPr>
            <a:lvl5pPr algn="r" rtl="0" eaLnBrk="0" fontAlgn="base" hangingPunct="0">
              <a:spcBef>
                <a:spcPct val="0"/>
              </a:spcBef>
              <a:spcAft>
                <a:spcPct val="0"/>
              </a:spcAft>
              <a:defRPr sz="23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2600" dirty="0"/>
              <a:t>Ποσοτικοποίηση Κινδύνων</a:t>
            </a:r>
          </a:p>
        </p:txBody>
      </p:sp>
      <p:sp>
        <p:nvSpPr>
          <p:cNvPr id="13" name="Content Placeholder 2">
            <a:extLst>
              <a:ext uri="{FF2B5EF4-FFF2-40B4-BE49-F238E27FC236}">
                <a16:creationId xmlns:a16="http://schemas.microsoft.com/office/drawing/2014/main" id="{AD5849EB-AE7D-48F3-A9A6-4C3BE4BFC61D}"/>
              </a:ext>
            </a:extLst>
          </p:cNvPr>
          <p:cNvSpPr txBox="1">
            <a:spLocks/>
          </p:cNvSpPr>
          <p:nvPr/>
        </p:nvSpPr>
        <p:spPr bwMode="auto">
          <a:xfrm>
            <a:off x="899592" y="1203598"/>
            <a:ext cx="8149952" cy="349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96419"/>
              </a:buClr>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96419"/>
              </a:buClr>
              <a:buSzPct val="80000"/>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i="1" dirty="0">
                <a:solidFill>
                  <a:srgbClr val="010006"/>
                </a:solidFill>
              </a:rPr>
              <a:t>Απάντηση στην ερώτηση «</a:t>
            </a:r>
            <a:r>
              <a:rPr lang="el-GR" i="1" dirty="0"/>
              <a:t>Τι μπορεί να πάει στραβά</a:t>
            </a:r>
            <a:r>
              <a:rPr lang="en-US" i="1" dirty="0"/>
              <a:t>;</a:t>
            </a:r>
            <a:r>
              <a:rPr lang="el-GR" i="1" dirty="0"/>
              <a:t>»</a:t>
            </a:r>
            <a:endParaRPr lang="en-US" i="1" dirty="0">
              <a:solidFill>
                <a:srgbClr val="010006"/>
              </a:solidFill>
            </a:endParaRPr>
          </a:p>
          <a:p>
            <a:pPr marL="1828800" lvl="4" indent="0">
              <a:buNone/>
            </a:pPr>
            <a:endParaRPr lang="el-GR" i="1" dirty="0">
              <a:solidFill>
                <a:srgbClr val="010006"/>
              </a:solidFill>
            </a:endParaRPr>
          </a:p>
        </p:txBody>
      </p:sp>
      <p:sp>
        <p:nvSpPr>
          <p:cNvPr id="14" name="Content Placeholder 2">
            <a:extLst>
              <a:ext uri="{FF2B5EF4-FFF2-40B4-BE49-F238E27FC236}">
                <a16:creationId xmlns:a16="http://schemas.microsoft.com/office/drawing/2014/main" id="{DEC72C9D-797F-45BB-894B-A0E4DA5B7536}"/>
              </a:ext>
            </a:extLst>
          </p:cNvPr>
          <p:cNvSpPr txBox="1">
            <a:spLocks/>
          </p:cNvSpPr>
          <p:nvPr/>
        </p:nvSpPr>
        <p:spPr bwMode="auto">
          <a:xfrm>
            <a:off x="683568" y="1620679"/>
            <a:ext cx="6768752" cy="2086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96419"/>
              </a:buClr>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96419"/>
              </a:buClr>
              <a:buSzPct val="80000"/>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sz="1600" dirty="0">
                <a:solidFill>
                  <a:srgbClr val="010006"/>
                </a:solidFill>
              </a:rPr>
              <a:t>Στόχος είναι η υλοποίηση ενός συστήματος αξιολόγησης που θα επιτρέπει στη διοίκηση να είναι σε θέση να λαμβάνει </a:t>
            </a:r>
            <a:r>
              <a:rPr lang="el-GR" sz="1600" dirty="0">
                <a:solidFill>
                  <a:srgbClr val="FF0000"/>
                </a:solidFill>
              </a:rPr>
              <a:t>ενημερωμένες αποφάσεις </a:t>
            </a:r>
            <a:r>
              <a:rPr lang="el-GR" sz="1600" dirty="0">
                <a:solidFill>
                  <a:srgbClr val="010006"/>
                </a:solidFill>
              </a:rPr>
              <a:t>σχετικά με την κατανομή κεφαλαίου με τον καταλληλότερο τρόπο. </a:t>
            </a:r>
          </a:p>
          <a:p>
            <a:pPr algn="just">
              <a:buClr>
                <a:srgbClr val="2F95B6"/>
              </a:buClr>
            </a:pPr>
            <a:r>
              <a:rPr lang="el-GR" sz="1600" dirty="0">
                <a:solidFill>
                  <a:srgbClr val="010006"/>
                </a:solidFill>
              </a:rPr>
              <a:t>Οι αποφάσεις θα πρέπει να βασίζονται σε μία ανάλυση κόστους-οφέλους</a:t>
            </a:r>
          </a:p>
          <a:p>
            <a:pPr algn="just">
              <a:buClr>
                <a:srgbClr val="2F95B6"/>
              </a:buClr>
            </a:pPr>
            <a:r>
              <a:rPr lang="en-US" sz="1600" dirty="0">
                <a:solidFill>
                  <a:srgbClr val="010006"/>
                </a:solidFill>
              </a:rPr>
              <a:t>Expected Value Mindset</a:t>
            </a:r>
            <a:r>
              <a:rPr lang="el-GR" sz="1600" dirty="0">
                <a:solidFill>
                  <a:srgbClr val="010006"/>
                </a:solidFill>
              </a:rPr>
              <a:t>.</a:t>
            </a:r>
          </a:p>
          <a:p>
            <a:pPr lvl="1" algn="just">
              <a:buClr>
                <a:srgbClr val="2F95B6"/>
              </a:buClr>
            </a:pPr>
            <a:r>
              <a:rPr lang="el-GR" sz="1400" dirty="0"/>
              <a:t>Πιθανότητα υλοποίησης ενός κινδύνου</a:t>
            </a:r>
          </a:p>
          <a:p>
            <a:pPr lvl="1" algn="just">
              <a:buClr>
                <a:srgbClr val="2F95B6"/>
              </a:buClr>
            </a:pPr>
            <a:r>
              <a:rPr lang="el-GR" sz="1400" dirty="0"/>
              <a:t>Αντίκτυπο υλοποίησης ενός κινδύνου</a:t>
            </a:r>
          </a:p>
          <a:p>
            <a:pPr algn="just">
              <a:buClr>
                <a:srgbClr val="2F95B6"/>
              </a:buClr>
            </a:pPr>
            <a:r>
              <a:rPr lang="el-GR" sz="1600" dirty="0">
                <a:solidFill>
                  <a:srgbClr val="010006"/>
                </a:solidFill>
              </a:rPr>
              <a:t>Δημιουργία πολλών σεναρίων και αντιστοίχιση πιθανοτήτων υλοποίησης κάθε σεναρίου</a:t>
            </a:r>
            <a:r>
              <a:rPr lang="en-US" sz="1600" dirty="0">
                <a:solidFill>
                  <a:srgbClr val="010006"/>
                </a:solidFill>
              </a:rPr>
              <a:t>.</a:t>
            </a:r>
          </a:p>
          <a:p>
            <a:pPr algn="just">
              <a:buClr>
                <a:srgbClr val="2F95B6"/>
              </a:buClr>
            </a:pPr>
            <a:r>
              <a:rPr lang="el-GR" sz="1600" dirty="0">
                <a:solidFill>
                  <a:srgbClr val="010006"/>
                </a:solidFill>
              </a:rPr>
              <a:t>Εξέταση κίνδυνων από διαφορετικές προοπτικές -  </a:t>
            </a:r>
            <a:r>
              <a:rPr lang="en-US" sz="1600" dirty="0">
                <a:solidFill>
                  <a:srgbClr val="010006"/>
                </a:solidFill>
              </a:rPr>
              <a:t>dragon-fly eye view.</a:t>
            </a:r>
          </a:p>
          <a:p>
            <a:pPr marL="0" indent="0" algn="just">
              <a:buFont typeface="Wingdings" pitchFamily="2" charset="2"/>
              <a:buNone/>
            </a:pPr>
            <a:endParaRPr lang="en-US" dirty="0">
              <a:solidFill>
                <a:srgbClr val="010006"/>
              </a:solidFill>
            </a:endParaRPr>
          </a:p>
          <a:p>
            <a:pPr marL="0" indent="0" algn="just">
              <a:buFont typeface="Wingdings" pitchFamily="2" charset="2"/>
              <a:buNone/>
            </a:pPr>
            <a:endParaRPr lang="en-US" b="1" dirty="0">
              <a:solidFill>
                <a:srgbClr val="010006"/>
              </a:solidFill>
            </a:endParaRPr>
          </a:p>
          <a:p>
            <a:pPr marL="0" indent="0" algn="just">
              <a:buFont typeface="Wingdings" pitchFamily="2" charset="2"/>
              <a:buNone/>
            </a:pPr>
            <a:endParaRPr lang="en-US" dirty="0">
              <a:solidFill>
                <a:srgbClr val="010006"/>
              </a:solidFill>
            </a:endParaRPr>
          </a:p>
        </p:txBody>
      </p:sp>
      <p:grpSp>
        <p:nvGrpSpPr>
          <p:cNvPr id="8" name="Group 7">
            <a:extLst>
              <a:ext uri="{FF2B5EF4-FFF2-40B4-BE49-F238E27FC236}">
                <a16:creationId xmlns:a16="http://schemas.microsoft.com/office/drawing/2014/main" id="{5A900351-4980-4AB4-9702-54325CFFD4F0}"/>
              </a:ext>
            </a:extLst>
          </p:cNvPr>
          <p:cNvGrpSpPr/>
          <p:nvPr/>
        </p:nvGrpSpPr>
        <p:grpSpPr>
          <a:xfrm>
            <a:off x="683568" y="4714489"/>
            <a:ext cx="6992796" cy="413622"/>
            <a:chOff x="683568" y="4714489"/>
            <a:chExt cx="6992796" cy="413622"/>
          </a:xfrm>
        </p:grpSpPr>
        <p:pic>
          <p:nvPicPr>
            <p:cNvPr id="9" name="Picture 2" descr="Πανελλήνιος Σύνδεσμος Στελεχών Διαχείρισης Κινδύνων">
              <a:extLst>
                <a:ext uri="{FF2B5EF4-FFF2-40B4-BE49-F238E27FC236}">
                  <a16:creationId xmlns:a16="http://schemas.microsoft.com/office/drawing/2014/main" id="{4E724668-AEE7-4F22-82CF-C3749B9174EB}"/>
                </a:ext>
              </a:extLst>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83568" y="4714489"/>
              <a:ext cx="1008112" cy="3570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descr="Home - Federation of European Risk Management Associations – FERMA">
              <a:extLst>
                <a:ext uri="{FF2B5EF4-FFF2-40B4-BE49-F238E27FC236}">
                  <a16:creationId xmlns:a16="http://schemas.microsoft.com/office/drawing/2014/main" id="{418FAD4C-6C1B-469A-B324-CFD91501E8A9}"/>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397490" y="4832916"/>
              <a:ext cx="878366" cy="24730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4">
              <a:extLst>
                <a:ext uri="{FF2B5EF4-FFF2-40B4-BE49-F238E27FC236}">
                  <a16:creationId xmlns:a16="http://schemas.microsoft.com/office/drawing/2014/main" id="{735DC52C-D458-4E16-99AE-F1ACD957ADC8}"/>
                </a:ext>
              </a:extLst>
            </p:cNvPr>
            <p:cNvSpPr>
              <a:spLocks noChangeArrowheads="1"/>
            </p:cNvSpPr>
            <p:nvPr/>
          </p:nvSpPr>
          <p:spPr bwMode="auto">
            <a:xfrm>
              <a:off x="5991287" y="4861198"/>
              <a:ext cx="168507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lang="en-US" altLang="en-US" sz="900" b="1" dirty="0">
                  <a:solidFill>
                    <a:schemeClr val="tx2"/>
                  </a:solidFill>
                  <a:latin typeface="Arial" panose="020B0604020202020204" pitchFamily="34" charset="0"/>
                </a:rPr>
                <a:t> </a:t>
              </a:r>
              <a:r>
                <a:rPr lang="el-GR" altLang="en-US" sz="900" b="1" dirty="0">
                  <a:solidFill>
                    <a:schemeClr val="tx2"/>
                  </a:solidFill>
                  <a:latin typeface="Arial" panose="020B0604020202020204" pitchFamily="34" charset="0"/>
                </a:rPr>
                <a:t> </a:t>
              </a:r>
              <a:r>
                <a:rPr lang="en-US" altLang="en-US" sz="900" b="1" dirty="0">
                  <a:solidFill>
                    <a:schemeClr val="tx2"/>
                  </a:solidFill>
                  <a:latin typeface="Arial" panose="020B0604020202020204" pitchFamily="34" charset="0"/>
                </a:rPr>
                <a:t>Visit us: </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www.harima</a:t>
              </a:r>
              <a:r>
                <a:rPr kumimoji="0" lang="el-GR"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gr</a:t>
              </a:r>
              <a:endParaRPr kumimoji="0" lang="en-US" altLang="en-US" sz="900" b="1" i="0" u="none" strike="noStrike" cap="none" normalizeH="0" baseline="0" dirty="0">
                <a:ln>
                  <a:noFill/>
                </a:ln>
                <a:solidFill>
                  <a:schemeClr val="tx1"/>
                </a:solidFill>
                <a:effectLst/>
                <a:latin typeface="Arial" panose="020B0604020202020204" pitchFamily="34" charset="0"/>
              </a:endParaRPr>
            </a:p>
          </p:txBody>
        </p:sp>
        <p:sp>
          <p:nvSpPr>
            <p:cNvPr id="17" name="Rectangle 8">
              <a:extLst>
                <a:ext uri="{FF2B5EF4-FFF2-40B4-BE49-F238E27FC236}">
                  <a16:creationId xmlns:a16="http://schemas.microsoft.com/office/drawing/2014/main" id="{5189E236-F243-484D-9111-223D28F26256}"/>
                </a:ext>
              </a:extLst>
            </p:cNvPr>
            <p:cNvSpPr>
              <a:spLocks noChangeArrowheads="1"/>
            </p:cNvSpPr>
            <p:nvPr/>
          </p:nvSpPr>
          <p:spPr bwMode="auto">
            <a:xfrm>
              <a:off x="1691680" y="4897279"/>
              <a:ext cx="80021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n-US" sz="900" b="1" dirty="0">
                  <a:solidFill>
                    <a:schemeClr val="tx2"/>
                  </a:solidFill>
                  <a:latin typeface="Arial" panose="020B0604020202020204" pitchFamily="34" charset="0"/>
                  <a:ea typeface="Calibri" panose="020F0502020204030204" pitchFamily="34" charset="0"/>
                </a:rPr>
                <a:t>Μ</a:t>
              </a:r>
              <a:r>
                <a:rPr kumimoji="0" lang="en-US" altLang="en-US" sz="900" b="1" i="0" u="none" strike="noStrike" cap="none" normalizeH="0" baseline="0" dirty="0">
                  <a:ln>
                    <a:noFill/>
                  </a:ln>
                  <a:solidFill>
                    <a:schemeClr val="tx2"/>
                  </a:solidFill>
                  <a:effectLst/>
                  <a:latin typeface="Arial" panose="020B0604020202020204" pitchFamily="34" charset="0"/>
                  <a:ea typeface="Calibri" panose="020F0502020204030204" pitchFamily="34" charset="0"/>
                </a:rPr>
                <a:t>ember of </a:t>
              </a:r>
              <a:endParaRPr kumimoji="0" lang="en-US" altLang="en-US" sz="900" b="1" i="0" u="none" strike="noStrike" cap="none" normalizeH="0" baseline="0" dirty="0">
                <a:ln>
                  <a:noFill/>
                </a:ln>
                <a:solidFill>
                  <a:schemeClr val="tx2"/>
                </a:solidFill>
                <a:effectLst/>
                <a:latin typeface="Arial" panose="020B0604020202020204" pitchFamily="34" charset="0"/>
              </a:endParaRPr>
            </a:p>
          </p:txBody>
        </p:sp>
      </p:grpSp>
    </p:spTree>
    <p:extLst>
      <p:ext uri="{BB962C8B-B14F-4D97-AF65-F5344CB8AC3E}">
        <p14:creationId xmlns:p14="http://schemas.microsoft.com/office/powerpoint/2010/main" val="3737172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C4C26A2-B04C-48CB-8B18-AC908C620A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25" r="11989"/>
          <a:stretch/>
        </p:blipFill>
        <p:spPr>
          <a:xfrm>
            <a:off x="7821000" y="-1"/>
            <a:ext cx="1332519" cy="5143499"/>
          </a:xfrm>
          <a:prstGeom prst="rect">
            <a:avLst/>
          </a:prstGeom>
        </p:spPr>
      </p:pic>
      <p:cxnSp>
        <p:nvCxnSpPr>
          <p:cNvPr id="10" name="Straight Connector 9">
            <a:extLst>
              <a:ext uri="{FF2B5EF4-FFF2-40B4-BE49-F238E27FC236}">
                <a16:creationId xmlns:a16="http://schemas.microsoft.com/office/drawing/2014/main" id="{3EFB6CC1-63BE-4E0A-91F6-2F52E6920C7A}"/>
              </a:ext>
            </a:extLst>
          </p:cNvPr>
          <p:cNvCxnSpPr>
            <a:cxnSpLocks/>
          </p:cNvCxnSpPr>
          <p:nvPr/>
        </p:nvCxnSpPr>
        <p:spPr>
          <a:xfrm>
            <a:off x="683568" y="4659982"/>
            <a:ext cx="7992888" cy="0"/>
          </a:xfrm>
          <a:prstGeom prst="line">
            <a:avLst/>
          </a:prstGeom>
          <a:ln>
            <a:solidFill>
              <a:srgbClr val="2F95B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83DB8A9-D000-4398-AD4B-8347FA9B0D24}"/>
              </a:ext>
            </a:extLst>
          </p:cNvPr>
          <p:cNvSpPr/>
          <p:nvPr/>
        </p:nvSpPr>
        <p:spPr>
          <a:xfrm>
            <a:off x="467544" y="483518"/>
            <a:ext cx="8685976" cy="504000"/>
          </a:xfrm>
          <a:prstGeom prst="rect">
            <a:avLst/>
          </a:prstGeom>
          <a:solidFill>
            <a:srgbClr val="2F95B6"/>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sp>
        <p:nvSpPr>
          <p:cNvPr id="12" name="Title 1">
            <a:extLst>
              <a:ext uri="{FF2B5EF4-FFF2-40B4-BE49-F238E27FC236}">
                <a16:creationId xmlns:a16="http://schemas.microsoft.com/office/drawing/2014/main" id="{664AF430-2268-43C2-BCD8-77B584D0FE04}"/>
              </a:ext>
            </a:extLst>
          </p:cNvPr>
          <p:cNvSpPr txBox="1">
            <a:spLocks/>
          </p:cNvSpPr>
          <p:nvPr/>
        </p:nvSpPr>
        <p:spPr>
          <a:xfrm>
            <a:off x="899592" y="486883"/>
            <a:ext cx="8149952" cy="504056"/>
          </a:xfrm>
          <a:prstGeom prst="rect">
            <a:avLst/>
          </a:prstGeom>
        </p:spPr>
        <p:txBody>
          <a:bodyPr/>
          <a:lstStyle>
            <a:lvl1pPr algn="r" rtl="0" eaLnBrk="0" fontAlgn="base" hangingPunct="0">
              <a:spcBef>
                <a:spcPct val="0"/>
              </a:spcBef>
              <a:spcAft>
                <a:spcPct val="0"/>
              </a:spcAft>
              <a:defRPr sz="2300" kern="1200">
                <a:solidFill>
                  <a:schemeClr val="bg1"/>
                </a:solidFill>
                <a:latin typeface="+mj-lt"/>
                <a:ea typeface="+mj-ea"/>
                <a:cs typeface="+mj-cs"/>
              </a:defRPr>
            </a:lvl1pPr>
            <a:lvl2pPr algn="r" rtl="0" eaLnBrk="0" fontAlgn="base" hangingPunct="0">
              <a:spcBef>
                <a:spcPct val="0"/>
              </a:spcBef>
              <a:spcAft>
                <a:spcPct val="0"/>
              </a:spcAft>
              <a:defRPr sz="2300">
                <a:solidFill>
                  <a:schemeClr val="bg1"/>
                </a:solidFill>
                <a:latin typeface="Calibri" pitchFamily="34" charset="0"/>
              </a:defRPr>
            </a:lvl2pPr>
            <a:lvl3pPr algn="r" rtl="0" eaLnBrk="0" fontAlgn="base" hangingPunct="0">
              <a:spcBef>
                <a:spcPct val="0"/>
              </a:spcBef>
              <a:spcAft>
                <a:spcPct val="0"/>
              </a:spcAft>
              <a:defRPr sz="2300">
                <a:solidFill>
                  <a:schemeClr val="bg1"/>
                </a:solidFill>
                <a:latin typeface="Calibri" pitchFamily="34" charset="0"/>
              </a:defRPr>
            </a:lvl3pPr>
            <a:lvl4pPr algn="r" rtl="0" eaLnBrk="0" fontAlgn="base" hangingPunct="0">
              <a:spcBef>
                <a:spcPct val="0"/>
              </a:spcBef>
              <a:spcAft>
                <a:spcPct val="0"/>
              </a:spcAft>
              <a:defRPr sz="2300">
                <a:solidFill>
                  <a:schemeClr val="bg1"/>
                </a:solidFill>
                <a:latin typeface="Calibri" pitchFamily="34" charset="0"/>
              </a:defRPr>
            </a:lvl4pPr>
            <a:lvl5pPr algn="r" rtl="0" eaLnBrk="0" fontAlgn="base" hangingPunct="0">
              <a:spcBef>
                <a:spcPct val="0"/>
              </a:spcBef>
              <a:spcAft>
                <a:spcPct val="0"/>
              </a:spcAft>
              <a:defRPr sz="23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2600" dirty="0"/>
              <a:t>Παράδειγμα παρουσίασης Διαχείρισης Κινδύνου </a:t>
            </a:r>
            <a:endParaRPr lang="en-US" sz="2600" dirty="0"/>
          </a:p>
          <a:p>
            <a:pPr algn="l"/>
            <a:r>
              <a:rPr lang="en-US" sz="2600" dirty="0"/>
              <a:t> to edit Master title style</a:t>
            </a:r>
            <a:endParaRPr lang="el-GR" sz="2600" dirty="0"/>
          </a:p>
        </p:txBody>
      </p:sp>
      <p:sp>
        <p:nvSpPr>
          <p:cNvPr id="13" name="Content Placeholder 2">
            <a:extLst>
              <a:ext uri="{FF2B5EF4-FFF2-40B4-BE49-F238E27FC236}">
                <a16:creationId xmlns:a16="http://schemas.microsoft.com/office/drawing/2014/main" id="{AD5849EB-AE7D-48F3-A9A6-4C3BE4BFC61D}"/>
              </a:ext>
            </a:extLst>
          </p:cNvPr>
          <p:cNvSpPr txBox="1">
            <a:spLocks/>
          </p:cNvSpPr>
          <p:nvPr/>
        </p:nvSpPr>
        <p:spPr bwMode="auto">
          <a:xfrm>
            <a:off x="899592" y="1203598"/>
            <a:ext cx="8149952" cy="349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96419"/>
              </a:buClr>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96419"/>
              </a:buClr>
              <a:buSzPct val="80000"/>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i="1" dirty="0">
                <a:solidFill>
                  <a:srgbClr val="010006"/>
                </a:solidFill>
              </a:rPr>
              <a:t>Κ</a:t>
            </a:r>
            <a:r>
              <a:rPr lang="el-GR" i="1" dirty="0"/>
              <a:t>άλυψη πιστωτικού κινδύνου</a:t>
            </a:r>
            <a:endParaRPr lang="en-US" i="1" dirty="0">
              <a:solidFill>
                <a:srgbClr val="010006"/>
              </a:solidFill>
            </a:endParaRPr>
          </a:p>
          <a:p>
            <a:pPr marL="1828800" lvl="4" indent="0">
              <a:buNone/>
            </a:pPr>
            <a:endParaRPr lang="el-GR" i="1" dirty="0">
              <a:solidFill>
                <a:srgbClr val="010006"/>
              </a:solidFill>
            </a:endParaRPr>
          </a:p>
        </p:txBody>
      </p:sp>
      <p:sp>
        <p:nvSpPr>
          <p:cNvPr id="14" name="Content Placeholder 2">
            <a:extLst>
              <a:ext uri="{FF2B5EF4-FFF2-40B4-BE49-F238E27FC236}">
                <a16:creationId xmlns:a16="http://schemas.microsoft.com/office/drawing/2014/main" id="{DEC72C9D-797F-45BB-894B-A0E4DA5B7536}"/>
              </a:ext>
            </a:extLst>
          </p:cNvPr>
          <p:cNvSpPr txBox="1">
            <a:spLocks/>
          </p:cNvSpPr>
          <p:nvPr/>
        </p:nvSpPr>
        <p:spPr bwMode="auto">
          <a:xfrm>
            <a:off x="899592" y="1620679"/>
            <a:ext cx="6552728" cy="2086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96419"/>
              </a:buClr>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96419"/>
              </a:buClr>
              <a:buSzPct val="80000"/>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sz="1500" dirty="0">
                <a:solidFill>
                  <a:srgbClr val="010006"/>
                </a:solidFill>
              </a:rPr>
              <a:t>Μ</a:t>
            </a:r>
            <a:r>
              <a:rPr lang="el-GR" sz="1600" dirty="0"/>
              <a:t>ια εταιρεία με κύκλο εργασιών €100 εκατ. θέλει να χρησιμοποιήσει για την κάλυψη πιστωτικού κινδύνου ασφάλιση πιστώσεων (ασφάλιστρο 1% &amp; 40% του ΚΕ απαίτηση σε κεφάλαια κίνησης). </a:t>
            </a:r>
            <a:endParaRPr lang="el-GR" sz="1500" dirty="0">
              <a:solidFill>
                <a:srgbClr val="010006"/>
              </a:solidFill>
            </a:endParaRPr>
          </a:p>
          <a:p>
            <a:pPr algn="just">
              <a:buClr>
                <a:srgbClr val="2F95B6"/>
              </a:buClr>
            </a:pPr>
            <a:r>
              <a:rPr lang="el-GR" sz="1600" dirty="0"/>
              <a:t>Κόστος κάλυψης</a:t>
            </a:r>
          </a:p>
          <a:p>
            <a:pPr lvl="1" algn="just">
              <a:buClr>
                <a:srgbClr val="2F95B6"/>
              </a:buClr>
            </a:pPr>
            <a:r>
              <a:rPr lang="el-GR" sz="1400" dirty="0"/>
              <a:t>Στο EBITDA/</a:t>
            </a:r>
            <a:r>
              <a:rPr lang="en-GB" sz="1400" dirty="0"/>
              <a:t>Cash/Debt:</a:t>
            </a:r>
            <a:r>
              <a:rPr lang="el-GR" sz="1400" dirty="0"/>
              <a:t> 1% x €100 εκατ. = 1 εκ.</a:t>
            </a:r>
            <a:r>
              <a:rPr lang="el-GR" sz="1300" dirty="0">
                <a:solidFill>
                  <a:srgbClr val="010006"/>
                </a:solidFill>
              </a:rPr>
              <a:t> </a:t>
            </a:r>
          </a:p>
          <a:p>
            <a:pPr lvl="1" algn="just">
              <a:buClr>
                <a:srgbClr val="2F95B6"/>
              </a:buClr>
            </a:pPr>
            <a:r>
              <a:rPr lang="el-GR" sz="1400" dirty="0"/>
              <a:t>Στα ΙΚ: € 9εκατ. (χρησιμοποιώντας</a:t>
            </a:r>
            <a:r>
              <a:rPr lang="en-US" sz="1400" dirty="0"/>
              <a:t> </a:t>
            </a:r>
            <a:r>
              <a:rPr lang="el-GR" sz="1400" dirty="0"/>
              <a:t>πολλαπλασιαστή </a:t>
            </a:r>
            <a:r>
              <a:rPr lang="en-GB" sz="1400" dirty="0"/>
              <a:t>EV/EBITDA = 8)</a:t>
            </a:r>
            <a:endParaRPr lang="en-US" sz="1400" dirty="0"/>
          </a:p>
          <a:p>
            <a:pPr algn="just">
              <a:buClr>
                <a:srgbClr val="2F95B6"/>
              </a:buClr>
            </a:pPr>
            <a:r>
              <a:rPr lang="el-GR" sz="1600" dirty="0">
                <a:solidFill>
                  <a:srgbClr val="010006"/>
                </a:solidFill>
              </a:rPr>
              <a:t>Κόστος μη κάλυψης</a:t>
            </a:r>
          </a:p>
          <a:p>
            <a:pPr lvl="1" algn="just">
              <a:buClr>
                <a:srgbClr val="2F95B6"/>
              </a:buClr>
            </a:pPr>
            <a:r>
              <a:rPr lang="el-GR" sz="1400" dirty="0">
                <a:solidFill>
                  <a:srgbClr val="010006"/>
                </a:solidFill>
              </a:rPr>
              <a:t>Πιθανότητα αθέτησης υποχρέωσης ανά πελάτη</a:t>
            </a:r>
          </a:p>
          <a:p>
            <a:pPr lvl="1" algn="just">
              <a:buClr>
                <a:srgbClr val="2F95B6"/>
              </a:buClr>
            </a:pPr>
            <a:r>
              <a:rPr lang="el-GR" sz="1400" dirty="0">
                <a:solidFill>
                  <a:srgbClr val="010006"/>
                </a:solidFill>
              </a:rPr>
              <a:t>Μεσοσταθμική πιθανότητα αθέτησης υποχρέωσης πελατολογίου (π.χ. 5%)</a:t>
            </a:r>
          </a:p>
          <a:p>
            <a:pPr lvl="1" algn="just">
              <a:buClr>
                <a:srgbClr val="2F95B6"/>
              </a:buClr>
            </a:pPr>
            <a:r>
              <a:rPr lang="el-GR" sz="1400" dirty="0"/>
              <a:t>Στο EBITDA/</a:t>
            </a:r>
            <a:r>
              <a:rPr lang="en-GB" sz="1400" dirty="0"/>
              <a:t>Cash/Debt:</a:t>
            </a:r>
            <a:r>
              <a:rPr lang="el-GR" sz="1400" dirty="0"/>
              <a:t> 5% x €100 εκατ. </a:t>
            </a:r>
            <a:r>
              <a:rPr lang="en-GB" sz="1400" dirty="0"/>
              <a:t>X</a:t>
            </a:r>
            <a:r>
              <a:rPr lang="el-GR" sz="1400" dirty="0"/>
              <a:t> 40% = 2 εκ.</a:t>
            </a:r>
            <a:r>
              <a:rPr lang="el-GR" sz="1300" dirty="0">
                <a:solidFill>
                  <a:srgbClr val="010006"/>
                </a:solidFill>
              </a:rPr>
              <a:t> </a:t>
            </a:r>
          </a:p>
          <a:p>
            <a:pPr lvl="1" algn="just">
              <a:buClr>
                <a:srgbClr val="2F95B6"/>
              </a:buClr>
            </a:pPr>
            <a:r>
              <a:rPr lang="el-GR" sz="1400" dirty="0"/>
              <a:t>Στα ΙΚ: € 18 εκατ. (χρησιμοποιώντας πολλαπλασιαστή </a:t>
            </a:r>
            <a:r>
              <a:rPr lang="en-GB" sz="1400" dirty="0"/>
              <a:t>EV/EBITDA = 8)</a:t>
            </a:r>
            <a:endParaRPr lang="en-US" sz="1400" dirty="0"/>
          </a:p>
          <a:p>
            <a:pPr lvl="1" algn="just">
              <a:buClr>
                <a:srgbClr val="2F95B6"/>
              </a:buClr>
            </a:pPr>
            <a:endParaRPr lang="el-GR" sz="1300" dirty="0">
              <a:solidFill>
                <a:srgbClr val="010006"/>
              </a:solidFill>
            </a:endParaRPr>
          </a:p>
          <a:p>
            <a:pPr lvl="1" algn="just">
              <a:buClr>
                <a:srgbClr val="2F95B6"/>
              </a:buClr>
            </a:pPr>
            <a:endParaRPr lang="el-GR" sz="1400" dirty="0">
              <a:solidFill>
                <a:srgbClr val="010006"/>
              </a:solidFill>
            </a:endParaRPr>
          </a:p>
          <a:p>
            <a:pPr lvl="1" algn="just">
              <a:buClr>
                <a:srgbClr val="2F95B6"/>
              </a:buClr>
            </a:pPr>
            <a:endParaRPr lang="el-GR" sz="1400" dirty="0">
              <a:solidFill>
                <a:srgbClr val="010006"/>
              </a:solidFill>
            </a:endParaRPr>
          </a:p>
          <a:p>
            <a:pPr lvl="1" algn="just">
              <a:buClr>
                <a:srgbClr val="2F95B6"/>
              </a:buClr>
            </a:pPr>
            <a:endParaRPr lang="en-US" sz="1400" dirty="0">
              <a:solidFill>
                <a:srgbClr val="010006"/>
              </a:solidFill>
            </a:endParaRPr>
          </a:p>
          <a:p>
            <a:pPr marL="0" indent="0" algn="just">
              <a:buFont typeface="Wingdings" pitchFamily="2" charset="2"/>
              <a:buNone/>
            </a:pPr>
            <a:endParaRPr lang="en-US" dirty="0">
              <a:solidFill>
                <a:srgbClr val="010006"/>
              </a:solidFill>
            </a:endParaRPr>
          </a:p>
          <a:p>
            <a:pPr marL="0" indent="0" algn="just">
              <a:buFont typeface="Wingdings" pitchFamily="2" charset="2"/>
              <a:buNone/>
            </a:pPr>
            <a:endParaRPr lang="en-US" b="1" dirty="0">
              <a:solidFill>
                <a:srgbClr val="010006"/>
              </a:solidFill>
            </a:endParaRPr>
          </a:p>
          <a:p>
            <a:pPr marL="0" indent="0" algn="just">
              <a:buFont typeface="Wingdings" pitchFamily="2" charset="2"/>
              <a:buNone/>
            </a:pPr>
            <a:endParaRPr lang="en-US" dirty="0">
              <a:solidFill>
                <a:srgbClr val="010006"/>
              </a:solidFill>
            </a:endParaRPr>
          </a:p>
        </p:txBody>
      </p:sp>
      <p:grpSp>
        <p:nvGrpSpPr>
          <p:cNvPr id="8" name="Group 7">
            <a:extLst>
              <a:ext uri="{FF2B5EF4-FFF2-40B4-BE49-F238E27FC236}">
                <a16:creationId xmlns:a16="http://schemas.microsoft.com/office/drawing/2014/main" id="{0849529B-16FA-4309-8A31-36DC4B2F2893}"/>
              </a:ext>
            </a:extLst>
          </p:cNvPr>
          <p:cNvGrpSpPr/>
          <p:nvPr/>
        </p:nvGrpSpPr>
        <p:grpSpPr>
          <a:xfrm>
            <a:off x="683568" y="4714489"/>
            <a:ext cx="6992796" cy="413622"/>
            <a:chOff x="683568" y="4714489"/>
            <a:chExt cx="6992796" cy="413622"/>
          </a:xfrm>
        </p:grpSpPr>
        <p:pic>
          <p:nvPicPr>
            <p:cNvPr id="9" name="Picture 2" descr="Πανελλήνιος Σύνδεσμος Στελεχών Διαχείρισης Κινδύνων">
              <a:extLst>
                <a:ext uri="{FF2B5EF4-FFF2-40B4-BE49-F238E27FC236}">
                  <a16:creationId xmlns:a16="http://schemas.microsoft.com/office/drawing/2014/main" id="{AA5BA52D-4291-4BC2-ADEB-726BA0CF9587}"/>
                </a:ext>
              </a:extLst>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83568" y="4714489"/>
              <a:ext cx="1008112" cy="3570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descr="Home - Federation of European Risk Management Associations – FERMA">
              <a:extLst>
                <a:ext uri="{FF2B5EF4-FFF2-40B4-BE49-F238E27FC236}">
                  <a16:creationId xmlns:a16="http://schemas.microsoft.com/office/drawing/2014/main" id="{C1A3283F-9696-43AB-8855-2C00692D3E19}"/>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397490" y="4832916"/>
              <a:ext cx="878366" cy="24730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4">
              <a:extLst>
                <a:ext uri="{FF2B5EF4-FFF2-40B4-BE49-F238E27FC236}">
                  <a16:creationId xmlns:a16="http://schemas.microsoft.com/office/drawing/2014/main" id="{C97D9F84-A170-4E3C-B799-60DB8289ACBF}"/>
                </a:ext>
              </a:extLst>
            </p:cNvPr>
            <p:cNvSpPr>
              <a:spLocks noChangeArrowheads="1"/>
            </p:cNvSpPr>
            <p:nvPr/>
          </p:nvSpPr>
          <p:spPr bwMode="auto">
            <a:xfrm>
              <a:off x="5991287" y="4861198"/>
              <a:ext cx="168507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lang="en-US" altLang="en-US" sz="900" b="1" dirty="0">
                  <a:solidFill>
                    <a:schemeClr val="tx2"/>
                  </a:solidFill>
                  <a:latin typeface="Arial" panose="020B0604020202020204" pitchFamily="34" charset="0"/>
                </a:rPr>
                <a:t> </a:t>
              </a:r>
              <a:r>
                <a:rPr lang="el-GR" altLang="en-US" sz="900" b="1" dirty="0">
                  <a:solidFill>
                    <a:schemeClr val="tx2"/>
                  </a:solidFill>
                  <a:latin typeface="Arial" panose="020B0604020202020204" pitchFamily="34" charset="0"/>
                </a:rPr>
                <a:t> </a:t>
              </a:r>
              <a:r>
                <a:rPr lang="en-US" altLang="en-US" sz="900" b="1" dirty="0">
                  <a:solidFill>
                    <a:schemeClr val="tx2"/>
                  </a:solidFill>
                  <a:latin typeface="Arial" panose="020B0604020202020204" pitchFamily="34" charset="0"/>
                </a:rPr>
                <a:t>Visit us: </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www.harima</a:t>
              </a:r>
              <a:r>
                <a:rPr kumimoji="0" lang="el-GR"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gr</a:t>
              </a:r>
              <a:endParaRPr kumimoji="0" lang="en-US" altLang="en-US" sz="900" b="1" i="0" u="none" strike="noStrike" cap="none" normalizeH="0" baseline="0" dirty="0">
                <a:ln>
                  <a:noFill/>
                </a:ln>
                <a:solidFill>
                  <a:schemeClr val="tx1"/>
                </a:solidFill>
                <a:effectLst/>
                <a:latin typeface="Arial" panose="020B0604020202020204" pitchFamily="34" charset="0"/>
              </a:endParaRPr>
            </a:p>
          </p:txBody>
        </p:sp>
        <p:sp>
          <p:nvSpPr>
            <p:cNvPr id="17" name="Rectangle 8">
              <a:extLst>
                <a:ext uri="{FF2B5EF4-FFF2-40B4-BE49-F238E27FC236}">
                  <a16:creationId xmlns:a16="http://schemas.microsoft.com/office/drawing/2014/main" id="{50BBADCF-AD73-4637-977F-39B23CEF0A61}"/>
                </a:ext>
              </a:extLst>
            </p:cNvPr>
            <p:cNvSpPr>
              <a:spLocks noChangeArrowheads="1"/>
            </p:cNvSpPr>
            <p:nvPr/>
          </p:nvSpPr>
          <p:spPr bwMode="auto">
            <a:xfrm>
              <a:off x="1691680" y="4897279"/>
              <a:ext cx="80021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n-US" sz="900" b="1" dirty="0">
                  <a:solidFill>
                    <a:schemeClr val="tx2"/>
                  </a:solidFill>
                  <a:latin typeface="Arial" panose="020B0604020202020204" pitchFamily="34" charset="0"/>
                  <a:ea typeface="Calibri" panose="020F0502020204030204" pitchFamily="34" charset="0"/>
                </a:rPr>
                <a:t>Μ</a:t>
              </a:r>
              <a:r>
                <a:rPr kumimoji="0" lang="en-US" altLang="en-US" sz="900" b="1" i="0" u="none" strike="noStrike" cap="none" normalizeH="0" baseline="0" dirty="0">
                  <a:ln>
                    <a:noFill/>
                  </a:ln>
                  <a:solidFill>
                    <a:schemeClr val="tx2"/>
                  </a:solidFill>
                  <a:effectLst/>
                  <a:latin typeface="Arial" panose="020B0604020202020204" pitchFamily="34" charset="0"/>
                  <a:ea typeface="Calibri" panose="020F0502020204030204" pitchFamily="34" charset="0"/>
                </a:rPr>
                <a:t>ember of </a:t>
              </a:r>
              <a:endParaRPr kumimoji="0" lang="en-US" altLang="en-US" sz="900" b="1" i="0" u="none" strike="noStrike" cap="none" normalizeH="0" baseline="0" dirty="0">
                <a:ln>
                  <a:noFill/>
                </a:ln>
                <a:solidFill>
                  <a:schemeClr val="tx2"/>
                </a:solidFill>
                <a:effectLst/>
                <a:latin typeface="Arial" panose="020B0604020202020204" pitchFamily="34" charset="0"/>
              </a:endParaRPr>
            </a:p>
          </p:txBody>
        </p:sp>
      </p:grpSp>
    </p:spTree>
    <p:extLst>
      <p:ext uri="{BB962C8B-B14F-4D97-AF65-F5344CB8AC3E}">
        <p14:creationId xmlns:p14="http://schemas.microsoft.com/office/powerpoint/2010/main" val="2799990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4CA5A14-C1EE-46CB-8D6A-B47E9F7DEACB}"/>
              </a:ext>
            </a:extLst>
          </p:cNvPr>
          <p:cNvSpPr/>
          <p:nvPr/>
        </p:nvSpPr>
        <p:spPr>
          <a:xfrm>
            <a:off x="0" y="4726"/>
            <a:ext cx="9144000" cy="5143500"/>
          </a:xfrm>
          <a:prstGeom prst="rect">
            <a:avLst/>
          </a:prstGeom>
          <a:solidFill>
            <a:srgbClr val="010006"/>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pic>
        <p:nvPicPr>
          <p:cNvPr id="22" name="Picture 21">
            <a:extLst>
              <a:ext uri="{FF2B5EF4-FFF2-40B4-BE49-F238E27FC236}">
                <a16:creationId xmlns:a16="http://schemas.microsoft.com/office/drawing/2014/main" id="{4049C5D8-A248-471F-B88E-BBEBFB456119}"/>
              </a:ext>
            </a:extLst>
          </p:cNvPr>
          <p:cNvPicPr>
            <a:picLocks noChangeAspect="1"/>
          </p:cNvPicPr>
          <p:nvPr/>
        </p:nvPicPr>
        <p:blipFill rotWithShape="1">
          <a:blip r:embed="rId3">
            <a:extLst>
              <a:ext uri="{28A0092B-C50C-407E-A947-70E740481C1C}">
                <a14:useLocalDpi xmlns:a14="http://schemas.microsoft.com/office/drawing/2010/main" val="0"/>
              </a:ext>
            </a:extLst>
          </a:blip>
          <a:srcRect l="6776" t="26788" r="46612" b="7689"/>
          <a:stretch/>
        </p:blipFill>
        <p:spPr>
          <a:xfrm>
            <a:off x="799621" y="10808"/>
            <a:ext cx="5701223" cy="5132692"/>
          </a:xfrm>
          <a:prstGeom prst="rect">
            <a:avLst/>
          </a:prstGeom>
        </p:spPr>
      </p:pic>
      <p:sp>
        <p:nvSpPr>
          <p:cNvPr id="17" name="Rectangle 16">
            <a:extLst>
              <a:ext uri="{FF2B5EF4-FFF2-40B4-BE49-F238E27FC236}">
                <a16:creationId xmlns:a16="http://schemas.microsoft.com/office/drawing/2014/main" id="{5A866B70-AEDE-4976-AD6A-83D0F6A58F4E}"/>
              </a:ext>
            </a:extLst>
          </p:cNvPr>
          <p:cNvSpPr/>
          <p:nvPr/>
        </p:nvSpPr>
        <p:spPr>
          <a:xfrm>
            <a:off x="3479815" y="4243500"/>
            <a:ext cx="5334895" cy="0"/>
          </a:xfrm>
          <a:prstGeom prst="rect">
            <a:avLst/>
          </a:prstGeom>
          <a:solidFill>
            <a:srgbClr val="2F95B6"/>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sp>
        <p:nvSpPr>
          <p:cNvPr id="13" name="Subtitle 5">
            <a:extLst>
              <a:ext uri="{FF2B5EF4-FFF2-40B4-BE49-F238E27FC236}">
                <a16:creationId xmlns:a16="http://schemas.microsoft.com/office/drawing/2014/main" id="{D659CC92-573D-46D9-8258-A4B8CFFA168A}"/>
              </a:ext>
            </a:extLst>
          </p:cNvPr>
          <p:cNvSpPr txBox="1">
            <a:spLocks/>
          </p:cNvSpPr>
          <p:nvPr/>
        </p:nvSpPr>
        <p:spPr bwMode="auto">
          <a:xfrm>
            <a:off x="4211960" y="1491630"/>
            <a:ext cx="4248471" cy="1378953"/>
          </a:xfrm>
          <a:prstGeom prst="rect">
            <a:avLst/>
          </a:prstGeom>
          <a:solidFill>
            <a:srgbClr val="2F95B6"/>
          </a:solid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E96419"/>
              </a:buClr>
              <a:buFont typeface="Wingdings" pitchFamily="2" charset="2"/>
              <a:buNone/>
              <a:defRPr sz="2400" kern="1200">
                <a:solidFill>
                  <a:srgbClr val="E96419"/>
                </a:solidFill>
                <a:latin typeface="+mn-lt"/>
                <a:ea typeface="+mn-ea"/>
                <a:cs typeface="+mn-cs"/>
              </a:defRPr>
            </a:lvl1pPr>
            <a:lvl2pPr marL="457200" indent="0" algn="ctr" rtl="0" eaLnBrk="0" fontAlgn="base" hangingPunct="0">
              <a:spcBef>
                <a:spcPct val="20000"/>
              </a:spcBef>
              <a:spcAft>
                <a:spcPct val="0"/>
              </a:spcAft>
              <a:buClr>
                <a:srgbClr val="E96419"/>
              </a:buClr>
              <a:buFont typeface="Arial" charset="0"/>
              <a:buNone/>
              <a:defRPr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E96419"/>
              </a:buClr>
              <a:buSzPct val="80000"/>
              <a:buFont typeface="Wingdings" pitchFamily="2" charset="2"/>
              <a:buNone/>
              <a:defRPr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E96419"/>
              </a:buClr>
              <a:buFont typeface="Arial" charset="0"/>
              <a:buNone/>
              <a:defRPr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E96419"/>
              </a:buClr>
              <a:buFont typeface="Arial" charset="0"/>
              <a:buNone/>
              <a:defRPr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eaLnBrk="1" hangingPunct="1">
              <a:spcBef>
                <a:spcPts val="0"/>
              </a:spcBef>
            </a:pPr>
            <a:r>
              <a:rPr lang="en-US" sz="5000" dirty="0">
                <a:solidFill>
                  <a:schemeClr val="bg1"/>
                </a:solidFill>
              </a:rPr>
              <a:t>Thank you </a:t>
            </a:r>
          </a:p>
          <a:p>
            <a:pPr algn="ctr" eaLnBrk="1" hangingPunct="1">
              <a:spcBef>
                <a:spcPts val="0"/>
              </a:spcBef>
            </a:pPr>
            <a:r>
              <a:rPr lang="en-US" sz="2900" dirty="0">
                <a:solidFill>
                  <a:schemeClr val="bg1"/>
                </a:solidFill>
              </a:rPr>
              <a:t>for your attention</a:t>
            </a:r>
            <a:endParaRPr lang="el-GR" sz="2900" dirty="0">
              <a:solidFill>
                <a:schemeClr val="bg1"/>
              </a:solidFill>
            </a:endParaRPr>
          </a:p>
        </p:txBody>
      </p:sp>
      <p:sp>
        <p:nvSpPr>
          <p:cNvPr id="2" name="Rectangle 1">
            <a:extLst>
              <a:ext uri="{FF2B5EF4-FFF2-40B4-BE49-F238E27FC236}">
                <a16:creationId xmlns:a16="http://schemas.microsoft.com/office/drawing/2014/main" id="{2E50448A-02D6-430F-8BBD-86A989F2F2F3}"/>
              </a:ext>
            </a:extLst>
          </p:cNvPr>
          <p:cNvSpPr/>
          <p:nvPr/>
        </p:nvSpPr>
        <p:spPr>
          <a:xfrm>
            <a:off x="6818096" y="4480081"/>
            <a:ext cx="1680396" cy="369332"/>
          </a:xfrm>
          <a:prstGeom prst="rect">
            <a:avLst/>
          </a:prstGeom>
        </p:spPr>
        <p:txBody>
          <a:bodyPr wrap="none">
            <a:spAutoFit/>
          </a:bodyPr>
          <a:lstStyle/>
          <a:p>
            <a:r>
              <a:rPr lang="en-US" altLang="en-US" b="1" u="sng" dirty="0">
                <a:solidFill>
                  <a:schemeClr val="bg1"/>
                </a:solidFill>
                <a:latin typeface="Calibri" panose="020F0502020204030204" pitchFamily="34" charset="0"/>
                <a:hlinkClick r:id="rId4">
                  <a:extLst>
                    <a:ext uri="{A12FA001-AC4F-418D-AE19-62706E023703}">
                      <ahyp:hlinkClr xmlns:ahyp="http://schemas.microsoft.com/office/drawing/2018/hyperlinkcolor" val="tx"/>
                    </a:ext>
                  </a:extLst>
                </a:hlinkClick>
              </a:rPr>
              <a:t>www.harima</a:t>
            </a:r>
            <a:r>
              <a:rPr lang="el-GR" altLang="en-US" b="1" u="sng" dirty="0">
                <a:solidFill>
                  <a:schemeClr val="bg1"/>
                </a:solidFill>
                <a:latin typeface="Calibri" panose="020F0502020204030204" pitchFamily="34" charset="0"/>
                <a:hlinkClick r:id="rId4">
                  <a:extLst>
                    <a:ext uri="{A12FA001-AC4F-418D-AE19-62706E023703}">
                      <ahyp:hlinkClr xmlns:ahyp="http://schemas.microsoft.com/office/drawing/2018/hyperlinkcolor" val="tx"/>
                    </a:ext>
                  </a:extLst>
                </a:hlinkClick>
              </a:rPr>
              <a:t>.</a:t>
            </a:r>
            <a:r>
              <a:rPr lang="en-US" altLang="en-US" b="1" u="sng" dirty="0">
                <a:solidFill>
                  <a:schemeClr val="bg1"/>
                </a:solidFill>
                <a:latin typeface="Calibri" panose="020F0502020204030204" pitchFamily="34" charset="0"/>
                <a:hlinkClick r:id="rId4">
                  <a:extLst>
                    <a:ext uri="{A12FA001-AC4F-418D-AE19-62706E023703}">
                      <ahyp:hlinkClr xmlns:ahyp="http://schemas.microsoft.com/office/drawing/2018/hyperlinkcolor" val="tx"/>
                    </a:ext>
                  </a:extLst>
                </a:hlinkClick>
              </a:rPr>
              <a:t>gr</a:t>
            </a:r>
            <a:endParaRPr lang="en-US" b="1" u="sng" dirty="0">
              <a:solidFill>
                <a:schemeClr val="bg1"/>
              </a:solidFill>
              <a:latin typeface="Calibri" panose="020F0502020204030204" pitchFamily="34" charset="0"/>
            </a:endParaRPr>
          </a:p>
        </p:txBody>
      </p:sp>
      <p:sp>
        <p:nvSpPr>
          <p:cNvPr id="3" name="Rectangle 2">
            <a:extLst>
              <a:ext uri="{FF2B5EF4-FFF2-40B4-BE49-F238E27FC236}">
                <a16:creationId xmlns:a16="http://schemas.microsoft.com/office/drawing/2014/main" id="{1F3CC6E5-57C6-4BD1-9F17-F67E37D182F1}"/>
              </a:ext>
            </a:extLst>
          </p:cNvPr>
          <p:cNvSpPr/>
          <p:nvPr/>
        </p:nvSpPr>
        <p:spPr>
          <a:xfrm>
            <a:off x="5580113" y="2922498"/>
            <a:ext cx="2952328" cy="461665"/>
          </a:xfrm>
          <a:prstGeom prst="rect">
            <a:avLst/>
          </a:prstGeom>
        </p:spPr>
        <p:txBody>
          <a:bodyPr wrap="square">
            <a:spAutoFit/>
          </a:bodyPr>
          <a:lstStyle/>
          <a:p>
            <a:pPr algn="r"/>
            <a:r>
              <a:rPr lang="el-GR" sz="2400" b="1" dirty="0">
                <a:solidFill>
                  <a:schemeClr val="bg1"/>
                </a:solidFill>
                <a:latin typeface="Calibri" panose="020F0502020204030204" pitchFamily="34" charset="0"/>
                <a:ea typeface="Calibri" panose="020F0502020204030204" pitchFamily="34" charset="0"/>
              </a:rPr>
              <a:t>Μιχάλης Σαμωνάς</a:t>
            </a:r>
            <a:endParaRPr lang="en-US" sz="2400" b="1" dirty="0">
              <a:solidFill>
                <a:schemeClr val="bg1"/>
              </a:solidFill>
            </a:endParaRPr>
          </a:p>
        </p:txBody>
      </p:sp>
    </p:spTree>
    <p:extLst>
      <p:ext uri="{BB962C8B-B14F-4D97-AF65-F5344CB8AC3E}">
        <p14:creationId xmlns:p14="http://schemas.microsoft.com/office/powerpoint/2010/main" val="108115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C4C26A2-B04C-48CB-8B18-AC908C620A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25" r="11989"/>
          <a:stretch/>
        </p:blipFill>
        <p:spPr>
          <a:xfrm>
            <a:off x="7821000" y="-1"/>
            <a:ext cx="1332519" cy="5143499"/>
          </a:xfrm>
          <a:prstGeom prst="rect">
            <a:avLst/>
          </a:prstGeom>
        </p:spPr>
      </p:pic>
      <p:cxnSp>
        <p:nvCxnSpPr>
          <p:cNvPr id="10" name="Straight Connector 9">
            <a:extLst>
              <a:ext uri="{FF2B5EF4-FFF2-40B4-BE49-F238E27FC236}">
                <a16:creationId xmlns:a16="http://schemas.microsoft.com/office/drawing/2014/main" id="{3EFB6CC1-63BE-4E0A-91F6-2F52E6920C7A}"/>
              </a:ext>
            </a:extLst>
          </p:cNvPr>
          <p:cNvCxnSpPr>
            <a:cxnSpLocks/>
          </p:cNvCxnSpPr>
          <p:nvPr/>
        </p:nvCxnSpPr>
        <p:spPr>
          <a:xfrm>
            <a:off x="683568" y="4659982"/>
            <a:ext cx="7992888" cy="0"/>
          </a:xfrm>
          <a:prstGeom prst="line">
            <a:avLst/>
          </a:prstGeom>
          <a:ln>
            <a:solidFill>
              <a:srgbClr val="2F95B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83DB8A9-D000-4398-AD4B-8347FA9B0D24}"/>
              </a:ext>
            </a:extLst>
          </p:cNvPr>
          <p:cNvSpPr/>
          <p:nvPr/>
        </p:nvSpPr>
        <p:spPr>
          <a:xfrm>
            <a:off x="467544" y="483518"/>
            <a:ext cx="8685976" cy="504000"/>
          </a:xfrm>
          <a:prstGeom prst="rect">
            <a:avLst/>
          </a:prstGeom>
          <a:solidFill>
            <a:srgbClr val="2F95B6"/>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sp>
        <p:nvSpPr>
          <p:cNvPr id="12" name="Title 1">
            <a:extLst>
              <a:ext uri="{FF2B5EF4-FFF2-40B4-BE49-F238E27FC236}">
                <a16:creationId xmlns:a16="http://schemas.microsoft.com/office/drawing/2014/main" id="{664AF430-2268-43C2-BCD8-77B584D0FE04}"/>
              </a:ext>
            </a:extLst>
          </p:cNvPr>
          <p:cNvSpPr txBox="1">
            <a:spLocks/>
          </p:cNvSpPr>
          <p:nvPr/>
        </p:nvSpPr>
        <p:spPr>
          <a:xfrm>
            <a:off x="899592" y="486883"/>
            <a:ext cx="8149952" cy="504056"/>
          </a:xfrm>
          <a:prstGeom prst="rect">
            <a:avLst/>
          </a:prstGeom>
        </p:spPr>
        <p:txBody>
          <a:bodyPr/>
          <a:lstStyle>
            <a:lvl1pPr algn="r" rtl="0" eaLnBrk="0" fontAlgn="base" hangingPunct="0">
              <a:spcBef>
                <a:spcPct val="0"/>
              </a:spcBef>
              <a:spcAft>
                <a:spcPct val="0"/>
              </a:spcAft>
              <a:defRPr sz="2300" kern="1200">
                <a:solidFill>
                  <a:schemeClr val="bg1"/>
                </a:solidFill>
                <a:latin typeface="+mj-lt"/>
                <a:ea typeface="+mj-ea"/>
                <a:cs typeface="+mj-cs"/>
              </a:defRPr>
            </a:lvl1pPr>
            <a:lvl2pPr algn="r" rtl="0" eaLnBrk="0" fontAlgn="base" hangingPunct="0">
              <a:spcBef>
                <a:spcPct val="0"/>
              </a:spcBef>
              <a:spcAft>
                <a:spcPct val="0"/>
              </a:spcAft>
              <a:defRPr sz="2300">
                <a:solidFill>
                  <a:schemeClr val="bg1"/>
                </a:solidFill>
                <a:latin typeface="Calibri" pitchFamily="34" charset="0"/>
              </a:defRPr>
            </a:lvl2pPr>
            <a:lvl3pPr algn="r" rtl="0" eaLnBrk="0" fontAlgn="base" hangingPunct="0">
              <a:spcBef>
                <a:spcPct val="0"/>
              </a:spcBef>
              <a:spcAft>
                <a:spcPct val="0"/>
              </a:spcAft>
              <a:defRPr sz="2300">
                <a:solidFill>
                  <a:schemeClr val="bg1"/>
                </a:solidFill>
                <a:latin typeface="Calibri" pitchFamily="34" charset="0"/>
              </a:defRPr>
            </a:lvl3pPr>
            <a:lvl4pPr algn="r" rtl="0" eaLnBrk="0" fontAlgn="base" hangingPunct="0">
              <a:spcBef>
                <a:spcPct val="0"/>
              </a:spcBef>
              <a:spcAft>
                <a:spcPct val="0"/>
              </a:spcAft>
              <a:defRPr sz="2300">
                <a:solidFill>
                  <a:schemeClr val="bg1"/>
                </a:solidFill>
                <a:latin typeface="Calibri" pitchFamily="34" charset="0"/>
              </a:defRPr>
            </a:lvl4pPr>
            <a:lvl5pPr algn="r" rtl="0" eaLnBrk="0" fontAlgn="base" hangingPunct="0">
              <a:spcBef>
                <a:spcPct val="0"/>
              </a:spcBef>
              <a:spcAft>
                <a:spcPct val="0"/>
              </a:spcAft>
              <a:defRPr sz="23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600" dirty="0"/>
              <a:t>Agenda</a:t>
            </a:r>
            <a:endParaRPr lang="el-GR" sz="2600" dirty="0"/>
          </a:p>
        </p:txBody>
      </p:sp>
      <p:sp>
        <p:nvSpPr>
          <p:cNvPr id="14" name="Content Placeholder 2">
            <a:extLst>
              <a:ext uri="{FF2B5EF4-FFF2-40B4-BE49-F238E27FC236}">
                <a16:creationId xmlns:a16="http://schemas.microsoft.com/office/drawing/2014/main" id="{DEC72C9D-797F-45BB-894B-A0E4DA5B7536}"/>
              </a:ext>
            </a:extLst>
          </p:cNvPr>
          <p:cNvSpPr txBox="1">
            <a:spLocks/>
          </p:cNvSpPr>
          <p:nvPr/>
        </p:nvSpPr>
        <p:spPr bwMode="auto">
          <a:xfrm>
            <a:off x="899592" y="1419629"/>
            <a:ext cx="6552728" cy="2287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96419"/>
              </a:buClr>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96419"/>
              </a:buClr>
              <a:buSzPct val="80000"/>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F95B6"/>
              </a:buClr>
            </a:pPr>
            <a:r>
              <a:rPr lang="el-GR" dirty="0">
                <a:solidFill>
                  <a:srgbClr val="010006"/>
                </a:solidFill>
              </a:rPr>
              <a:t>Γιατί; </a:t>
            </a:r>
            <a:endParaRPr lang="en-US" dirty="0">
              <a:solidFill>
                <a:srgbClr val="010006"/>
              </a:solidFill>
            </a:endParaRPr>
          </a:p>
          <a:p>
            <a:pPr algn="just">
              <a:buClr>
                <a:srgbClr val="2F95B6"/>
              </a:buClr>
            </a:pPr>
            <a:r>
              <a:rPr lang="el-GR" dirty="0">
                <a:solidFill>
                  <a:srgbClr val="010006"/>
                </a:solidFill>
              </a:rPr>
              <a:t>Επικεντρώνουμε σε λάθος σημείο</a:t>
            </a:r>
          </a:p>
          <a:p>
            <a:pPr algn="just">
              <a:buClr>
                <a:srgbClr val="2F95B6"/>
              </a:buClr>
            </a:pPr>
            <a:r>
              <a:rPr lang="el-GR" dirty="0">
                <a:solidFill>
                  <a:srgbClr val="010006"/>
                </a:solidFill>
              </a:rPr>
              <a:t>Σύνδεση κινδύνων με στρατηγικούς στόχους</a:t>
            </a:r>
            <a:endParaRPr lang="en-US" dirty="0">
              <a:solidFill>
                <a:srgbClr val="010006"/>
              </a:solidFill>
            </a:endParaRPr>
          </a:p>
          <a:p>
            <a:pPr algn="just">
              <a:buClr>
                <a:srgbClr val="2F95B6"/>
              </a:buClr>
            </a:pPr>
            <a:r>
              <a:rPr lang="el-GR" dirty="0">
                <a:solidFill>
                  <a:srgbClr val="010006"/>
                </a:solidFill>
              </a:rPr>
              <a:t>Σωστή επικοινωνία κινδύνων προς τη διοίκηση</a:t>
            </a:r>
          </a:p>
          <a:p>
            <a:pPr lvl="1" algn="just">
              <a:buClr>
                <a:srgbClr val="2F95B6"/>
              </a:buClr>
            </a:pPr>
            <a:r>
              <a:rPr lang="el-GR" dirty="0">
                <a:solidFill>
                  <a:srgbClr val="010006"/>
                </a:solidFill>
              </a:rPr>
              <a:t>Χρυσοί κανόνες επικοινωνίας</a:t>
            </a:r>
          </a:p>
          <a:p>
            <a:pPr lvl="1" algn="just">
              <a:buClr>
                <a:srgbClr val="2F95B6"/>
              </a:buClr>
            </a:pPr>
            <a:r>
              <a:rPr lang="el-GR" dirty="0">
                <a:solidFill>
                  <a:srgbClr val="010006"/>
                </a:solidFill>
              </a:rPr>
              <a:t>Περιεχόμενα παρουσίασης διαχείρισης κινδύνων</a:t>
            </a:r>
          </a:p>
          <a:p>
            <a:pPr lvl="1" algn="just">
              <a:buClr>
                <a:srgbClr val="2F95B6"/>
              </a:buClr>
            </a:pPr>
            <a:r>
              <a:rPr lang="el-GR" dirty="0">
                <a:solidFill>
                  <a:srgbClr val="010006"/>
                </a:solidFill>
              </a:rPr>
              <a:t>Ποσοτικοποίηση κινδύνων </a:t>
            </a:r>
            <a:endParaRPr lang="en-US" dirty="0">
              <a:solidFill>
                <a:srgbClr val="010006"/>
              </a:solidFill>
            </a:endParaRPr>
          </a:p>
          <a:p>
            <a:pPr algn="just">
              <a:buClr>
                <a:srgbClr val="2F95B6"/>
              </a:buClr>
            </a:pPr>
            <a:r>
              <a:rPr lang="el-GR" dirty="0">
                <a:solidFill>
                  <a:srgbClr val="010006"/>
                </a:solidFill>
              </a:rPr>
              <a:t>Παράδειγμα</a:t>
            </a:r>
            <a:endParaRPr lang="en-US" dirty="0">
              <a:solidFill>
                <a:srgbClr val="010006"/>
              </a:solidFill>
            </a:endParaRPr>
          </a:p>
          <a:p>
            <a:pPr marL="0" indent="0" algn="just">
              <a:buFont typeface="Wingdings" pitchFamily="2" charset="2"/>
              <a:buNone/>
            </a:pPr>
            <a:endParaRPr lang="en-US" sz="3200" dirty="0">
              <a:solidFill>
                <a:srgbClr val="010006"/>
              </a:solidFill>
            </a:endParaRPr>
          </a:p>
        </p:txBody>
      </p:sp>
      <p:grpSp>
        <p:nvGrpSpPr>
          <p:cNvPr id="7" name="Group 6">
            <a:extLst>
              <a:ext uri="{FF2B5EF4-FFF2-40B4-BE49-F238E27FC236}">
                <a16:creationId xmlns:a16="http://schemas.microsoft.com/office/drawing/2014/main" id="{8354565C-AC48-4730-BA69-B6672875AE15}"/>
              </a:ext>
            </a:extLst>
          </p:cNvPr>
          <p:cNvGrpSpPr/>
          <p:nvPr/>
        </p:nvGrpSpPr>
        <p:grpSpPr>
          <a:xfrm>
            <a:off x="683568" y="4714489"/>
            <a:ext cx="6992796" cy="413622"/>
            <a:chOff x="683568" y="4714489"/>
            <a:chExt cx="6992796" cy="413622"/>
          </a:xfrm>
        </p:grpSpPr>
        <p:pic>
          <p:nvPicPr>
            <p:cNvPr id="8" name="Picture 2" descr="Πανελλήνιος Σύνδεσμος Στελεχών Διαχείρισης Κινδύνων">
              <a:extLst>
                <a:ext uri="{FF2B5EF4-FFF2-40B4-BE49-F238E27FC236}">
                  <a16:creationId xmlns:a16="http://schemas.microsoft.com/office/drawing/2014/main" id="{E256003C-B204-41DE-BB13-5890B22D0ED6}"/>
                </a:ext>
              </a:extLst>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83568" y="4714489"/>
              <a:ext cx="1008112" cy="357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Home - Federation of European Risk Management Associations – FERMA">
              <a:extLst>
                <a:ext uri="{FF2B5EF4-FFF2-40B4-BE49-F238E27FC236}">
                  <a16:creationId xmlns:a16="http://schemas.microsoft.com/office/drawing/2014/main" id="{FFD1B5D0-3E3F-404C-B6DC-47621F5E1A44}"/>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397490" y="4832916"/>
              <a:ext cx="878366" cy="2473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a:extLst>
                <a:ext uri="{FF2B5EF4-FFF2-40B4-BE49-F238E27FC236}">
                  <a16:creationId xmlns:a16="http://schemas.microsoft.com/office/drawing/2014/main" id="{1C24DE4E-5DF0-4AA5-B9B7-3A5197A6B3F5}"/>
                </a:ext>
              </a:extLst>
            </p:cNvPr>
            <p:cNvSpPr>
              <a:spLocks noChangeArrowheads="1"/>
            </p:cNvSpPr>
            <p:nvPr/>
          </p:nvSpPr>
          <p:spPr bwMode="auto">
            <a:xfrm>
              <a:off x="5991287" y="4861198"/>
              <a:ext cx="168507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lang="en-US" altLang="en-US" sz="900" b="1" dirty="0">
                  <a:solidFill>
                    <a:schemeClr val="tx2"/>
                  </a:solidFill>
                  <a:latin typeface="Arial" panose="020B0604020202020204" pitchFamily="34" charset="0"/>
                </a:rPr>
                <a:t> </a:t>
              </a:r>
              <a:r>
                <a:rPr lang="el-GR" altLang="en-US" sz="900" b="1" dirty="0">
                  <a:solidFill>
                    <a:schemeClr val="tx2"/>
                  </a:solidFill>
                  <a:latin typeface="Arial" panose="020B0604020202020204" pitchFamily="34" charset="0"/>
                </a:rPr>
                <a:t> </a:t>
              </a:r>
              <a:r>
                <a:rPr lang="en-US" altLang="en-US" sz="900" b="1" dirty="0">
                  <a:solidFill>
                    <a:schemeClr val="tx2"/>
                  </a:solidFill>
                  <a:latin typeface="Arial" panose="020B0604020202020204" pitchFamily="34" charset="0"/>
                </a:rPr>
                <a:t>Visit us: </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www.harima</a:t>
              </a:r>
              <a:r>
                <a:rPr kumimoji="0" lang="el-GR"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gr</a:t>
              </a:r>
              <a:endParaRPr kumimoji="0" lang="en-US" altLang="en-US" sz="900" b="1" i="0" u="none" strike="noStrike" cap="none" normalizeH="0" baseline="0" dirty="0">
                <a:ln>
                  <a:noFill/>
                </a:ln>
                <a:solidFill>
                  <a:schemeClr val="tx1"/>
                </a:solidFill>
                <a:effectLst/>
                <a:latin typeface="Arial" panose="020B0604020202020204" pitchFamily="34" charset="0"/>
              </a:endParaRPr>
            </a:p>
          </p:txBody>
        </p:sp>
        <p:sp>
          <p:nvSpPr>
            <p:cNvPr id="15" name="Rectangle 8">
              <a:extLst>
                <a:ext uri="{FF2B5EF4-FFF2-40B4-BE49-F238E27FC236}">
                  <a16:creationId xmlns:a16="http://schemas.microsoft.com/office/drawing/2014/main" id="{FD167851-0E19-431F-950B-08D2BC96509E}"/>
                </a:ext>
              </a:extLst>
            </p:cNvPr>
            <p:cNvSpPr>
              <a:spLocks noChangeArrowheads="1"/>
            </p:cNvSpPr>
            <p:nvPr/>
          </p:nvSpPr>
          <p:spPr bwMode="auto">
            <a:xfrm>
              <a:off x="1691680" y="4897279"/>
              <a:ext cx="80021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n-US" sz="900" b="1" dirty="0">
                  <a:solidFill>
                    <a:schemeClr val="tx2"/>
                  </a:solidFill>
                  <a:latin typeface="Arial" panose="020B0604020202020204" pitchFamily="34" charset="0"/>
                  <a:ea typeface="Calibri" panose="020F0502020204030204" pitchFamily="34" charset="0"/>
                </a:rPr>
                <a:t>Μ</a:t>
              </a:r>
              <a:r>
                <a:rPr kumimoji="0" lang="en-US" altLang="en-US" sz="900" b="1" i="0" u="none" strike="noStrike" cap="none" normalizeH="0" baseline="0" dirty="0">
                  <a:ln>
                    <a:noFill/>
                  </a:ln>
                  <a:solidFill>
                    <a:schemeClr val="tx2"/>
                  </a:solidFill>
                  <a:effectLst/>
                  <a:latin typeface="Arial" panose="020B0604020202020204" pitchFamily="34" charset="0"/>
                  <a:ea typeface="Calibri" panose="020F0502020204030204" pitchFamily="34" charset="0"/>
                </a:rPr>
                <a:t>ember of </a:t>
              </a:r>
              <a:endParaRPr kumimoji="0" lang="en-US" altLang="en-US" sz="900" b="1" i="0" u="none" strike="noStrike" cap="none" normalizeH="0" baseline="0" dirty="0">
                <a:ln>
                  <a:noFill/>
                </a:ln>
                <a:solidFill>
                  <a:schemeClr val="tx2"/>
                </a:solidFill>
                <a:effectLst/>
                <a:latin typeface="Arial" panose="020B0604020202020204" pitchFamily="34" charset="0"/>
              </a:endParaRPr>
            </a:p>
          </p:txBody>
        </p:sp>
      </p:grpSp>
    </p:spTree>
    <p:extLst>
      <p:ext uri="{BB962C8B-B14F-4D97-AF65-F5344CB8AC3E}">
        <p14:creationId xmlns:p14="http://schemas.microsoft.com/office/powerpoint/2010/main" val="305616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C4C26A2-B04C-48CB-8B18-AC908C620A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25" r="11989"/>
          <a:stretch/>
        </p:blipFill>
        <p:spPr>
          <a:xfrm>
            <a:off x="7821000" y="-1"/>
            <a:ext cx="1332519" cy="5143499"/>
          </a:xfrm>
          <a:prstGeom prst="rect">
            <a:avLst/>
          </a:prstGeom>
        </p:spPr>
      </p:pic>
      <p:cxnSp>
        <p:nvCxnSpPr>
          <p:cNvPr id="10" name="Straight Connector 9">
            <a:extLst>
              <a:ext uri="{FF2B5EF4-FFF2-40B4-BE49-F238E27FC236}">
                <a16:creationId xmlns:a16="http://schemas.microsoft.com/office/drawing/2014/main" id="{3EFB6CC1-63BE-4E0A-91F6-2F52E6920C7A}"/>
              </a:ext>
            </a:extLst>
          </p:cNvPr>
          <p:cNvCxnSpPr>
            <a:cxnSpLocks/>
          </p:cNvCxnSpPr>
          <p:nvPr/>
        </p:nvCxnSpPr>
        <p:spPr>
          <a:xfrm>
            <a:off x="683568" y="4659982"/>
            <a:ext cx="7992888" cy="0"/>
          </a:xfrm>
          <a:prstGeom prst="line">
            <a:avLst/>
          </a:prstGeom>
          <a:ln>
            <a:solidFill>
              <a:srgbClr val="2F95B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83DB8A9-D000-4398-AD4B-8347FA9B0D24}"/>
              </a:ext>
            </a:extLst>
          </p:cNvPr>
          <p:cNvSpPr/>
          <p:nvPr/>
        </p:nvSpPr>
        <p:spPr>
          <a:xfrm>
            <a:off x="467544" y="483518"/>
            <a:ext cx="8685976" cy="504000"/>
          </a:xfrm>
          <a:prstGeom prst="rect">
            <a:avLst/>
          </a:prstGeom>
          <a:solidFill>
            <a:srgbClr val="2F95B6"/>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sp>
        <p:nvSpPr>
          <p:cNvPr id="12" name="Title 1">
            <a:extLst>
              <a:ext uri="{FF2B5EF4-FFF2-40B4-BE49-F238E27FC236}">
                <a16:creationId xmlns:a16="http://schemas.microsoft.com/office/drawing/2014/main" id="{664AF430-2268-43C2-BCD8-77B584D0FE04}"/>
              </a:ext>
            </a:extLst>
          </p:cNvPr>
          <p:cNvSpPr txBox="1">
            <a:spLocks/>
          </p:cNvSpPr>
          <p:nvPr/>
        </p:nvSpPr>
        <p:spPr>
          <a:xfrm>
            <a:off x="899592" y="486883"/>
            <a:ext cx="8149952" cy="504056"/>
          </a:xfrm>
          <a:prstGeom prst="rect">
            <a:avLst/>
          </a:prstGeom>
        </p:spPr>
        <p:txBody>
          <a:bodyPr/>
          <a:lstStyle>
            <a:lvl1pPr algn="r" rtl="0" eaLnBrk="0" fontAlgn="base" hangingPunct="0">
              <a:spcBef>
                <a:spcPct val="0"/>
              </a:spcBef>
              <a:spcAft>
                <a:spcPct val="0"/>
              </a:spcAft>
              <a:defRPr sz="2300" kern="1200">
                <a:solidFill>
                  <a:schemeClr val="bg1"/>
                </a:solidFill>
                <a:latin typeface="+mj-lt"/>
                <a:ea typeface="+mj-ea"/>
                <a:cs typeface="+mj-cs"/>
              </a:defRPr>
            </a:lvl1pPr>
            <a:lvl2pPr algn="r" rtl="0" eaLnBrk="0" fontAlgn="base" hangingPunct="0">
              <a:spcBef>
                <a:spcPct val="0"/>
              </a:spcBef>
              <a:spcAft>
                <a:spcPct val="0"/>
              </a:spcAft>
              <a:defRPr sz="2300">
                <a:solidFill>
                  <a:schemeClr val="bg1"/>
                </a:solidFill>
                <a:latin typeface="Calibri" pitchFamily="34" charset="0"/>
              </a:defRPr>
            </a:lvl2pPr>
            <a:lvl3pPr algn="r" rtl="0" eaLnBrk="0" fontAlgn="base" hangingPunct="0">
              <a:spcBef>
                <a:spcPct val="0"/>
              </a:spcBef>
              <a:spcAft>
                <a:spcPct val="0"/>
              </a:spcAft>
              <a:defRPr sz="2300">
                <a:solidFill>
                  <a:schemeClr val="bg1"/>
                </a:solidFill>
                <a:latin typeface="Calibri" pitchFamily="34" charset="0"/>
              </a:defRPr>
            </a:lvl3pPr>
            <a:lvl4pPr algn="r" rtl="0" eaLnBrk="0" fontAlgn="base" hangingPunct="0">
              <a:spcBef>
                <a:spcPct val="0"/>
              </a:spcBef>
              <a:spcAft>
                <a:spcPct val="0"/>
              </a:spcAft>
              <a:defRPr sz="2300">
                <a:solidFill>
                  <a:schemeClr val="bg1"/>
                </a:solidFill>
                <a:latin typeface="Calibri" pitchFamily="34" charset="0"/>
              </a:defRPr>
            </a:lvl4pPr>
            <a:lvl5pPr algn="r" rtl="0" eaLnBrk="0" fontAlgn="base" hangingPunct="0">
              <a:spcBef>
                <a:spcPct val="0"/>
              </a:spcBef>
              <a:spcAft>
                <a:spcPct val="0"/>
              </a:spcAft>
              <a:defRPr sz="23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2600" dirty="0"/>
              <a:t>Γιατί?</a:t>
            </a:r>
          </a:p>
        </p:txBody>
      </p:sp>
      <p:sp>
        <p:nvSpPr>
          <p:cNvPr id="13" name="Content Placeholder 2">
            <a:extLst>
              <a:ext uri="{FF2B5EF4-FFF2-40B4-BE49-F238E27FC236}">
                <a16:creationId xmlns:a16="http://schemas.microsoft.com/office/drawing/2014/main" id="{AD5849EB-AE7D-48F3-A9A6-4C3BE4BFC61D}"/>
              </a:ext>
            </a:extLst>
          </p:cNvPr>
          <p:cNvSpPr txBox="1">
            <a:spLocks/>
          </p:cNvSpPr>
          <p:nvPr/>
        </p:nvSpPr>
        <p:spPr bwMode="auto">
          <a:xfrm>
            <a:off x="899592" y="1203598"/>
            <a:ext cx="8149952" cy="349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96419"/>
              </a:buClr>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96419"/>
              </a:buClr>
              <a:buSzPct val="80000"/>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1800" i="1" dirty="0">
                <a:solidFill>
                  <a:srgbClr val="010006"/>
                </a:solidFill>
              </a:rPr>
              <a:t>Ασφαλισμένες </a:t>
            </a:r>
            <a:r>
              <a:rPr lang="en-GB" sz="1800" i="1" dirty="0">
                <a:solidFill>
                  <a:srgbClr val="010006"/>
                </a:solidFill>
              </a:rPr>
              <a:t>vs </a:t>
            </a:r>
            <a:r>
              <a:rPr lang="el-GR" sz="1800" i="1" dirty="0">
                <a:solidFill>
                  <a:srgbClr val="010006"/>
                </a:solidFill>
              </a:rPr>
              <a:t>Ανασφάλιστες ζημιές σε </a:t>
            </a:r>
            <a:r>
              <a:rPr lang="en-GB" sz="1800" i="1" dirty="0">
                <a:solidFill>
                  <a:srgbClr val="010006"/>
                </a:solidFill>
              </a:rPr>
              <a:t>US$ Billion 1970-2019</a:t>
            </a:r>
            <a:endParaRPr lang="el-GR" sz="1800" dirty="0">
              <a:solidFill>
                <a:srgbClr val="010006"/>
              </a:solidFill>
            </a:endParaRPr>
          </a:p>
        </p:txBody>
      </p:sp>
      <p:grpSp>
        <p:nvGrpSpPr>
          <p:cNvPr id="14" name="Group 13">
            <a:extLst>
              <a:ext uri="{FF2B5EF4-FFF2-40B4-BE49-F238E27FC236}">
                <a16:creationId xmlns:a16="http://schemas.microsoft.com/office/drawing/2014/main" id="{9A273D20-5E3C-47C7-AF72-5FD96D43A786}"/>
              </a:ext>
            </a:extLst>
          </p:cNvPr>
          <p:cNvGrpSpPr/>
          <p:nvPr/>
        </p:nvGrpSpPr>
        <p:grpSpPr>
          <a:xfrm>
            <a:off x="611560" y="1744992"/>
            <a:ext cx="6090071" cy="2793190"/>
            <a:chOff x="611560" y="1744992"/>
            <a:chExt cx="6090071" cy="2793190"/>
          </a:xfrm>
        </p:grpSpPr>
        <p:grpSp>
          <p:nvGrpSpPr>
            <p:cNvPr id="4" name="Group 3">
              <a:extLst>
                <a:ext uri="{FF2B5EF4-FFF2-40B4-BE49-F238E27FC236}">
                  <a16:creationId xmlns:a16="http://schemas.microsoft.com/office/drawing/2014/main" id="{C44F5343-82F8-4381-B8C9-3E555E17C6B1}"/>
                </a:ext>
              </a:extLst>
            </p:cNvPr>
            <p:cNvGrpSpPr/>
            <p:nvPr/>
          </p:nvGrpSpPr>
          <p:grpSpPr>
            <a:xfrm>
              <a:off x="611560" y="1744992"/>
              <a:ext cx="6090071" cy="2793190"/>
              <a:chOff x="755576" y="1744992"/>
              <a:chExt cx="6090071" cy="2793190"/>
            </a:xfrm>
          </p:grpSpPr>
          <p:pic>
            <p:nvPicPr>
              <p:cNvPr id="3" name="Picture 2">
                <a:extLst>
                  <a:ext uri="{FF2B5EF4-FFF2-40B4-BE49-F238E27FC236}">
                    <a16:creationId xmlns:a16="http://schemas.microsoft.com/office/drawing/2014/main" id="{03A12758-CD43-40D5-92DE-C19EB20FDDEA}"/>
                  </a:ext>
                </a:extLst>
              </p:cNvPr>
              <p:cNvPicPr>
                <a:picLocks noChangeAspect="1"/>
              </p:cNvPicPr>
              <p:nvPr/>
            </p:nvPicPr>
            <p:blipFill>
              <a:blip r:embed="rId4"/>
              <a:stretch>
                <a:fillRect/>
              </a:stretch>
            </p:blipFill>
            <p:spPr>
              <a:xfrm>
                <a:off x="755576" y="1744992"/>
                <a:ext cx="6090071" cy="2793190"/>
              </a:xfrm>
              <a:prstGeom prst="rect">
                <a:avLst/>
              </a:prstGeom>
            </p:spPr>
          </p:pic>
          <p:sp>
            <p:nvSpPr>
              <p:cNvPr id="2" name="Rectangle 1">
                <a:extLst>
                  <a:ext uri="{FF2B5EF4-FFF2-40B4-BE49-F238E27FC236}">
                    <a16:creationId xmlns:a16="http://schemas.microsoft.com/office/drawing/2014/main" id="{1FA9CE21-3E03-42D5-8C54-46F62E40C78A}"/>
                  </a:ext>
                </a:extLst>
              </p:cNvPr>
              <p:cNvSpPr/>
              <p:nvPr/>
            </p:nvSpPr>
            <p:spPr>
              <a:xfrm>
                <a:off x="2483768" y="1851670"/>
                <a:ext cx="1872208" cy="504024"/>
              </a:xfrm>
              <a:prstGeom prst="rect">
                <a:avLst/>
              </a:prstGeom>
              <a:solidFill>
                <a:schemeClr val="bg1"/>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grpSp>
        <p:sp>
          <p:nvSpPr>
            <p:cNvPr id="9" name="Rectangle 8">
              <a:extLst>
                <a:ext uri="{FF2B5EF4-FFF2-40B4-BE49-F238E27FC236}">
                  <a16:creationId xmlns:a16="http://schemas.microsoft.com/office/drawing/2014/main" id="{C5E14946-0052-4DF2-9A49-27E0DEFDA2FE}"/>
                </a:ext>
              </a:extLst>
            </p:cNvPr>
            <p:cNvSpPr/>
            <p:nvPr/>
          </p:nvSpPr>
          <p:spPr>
            <a:xfrm>
              <a:off x="5364088" y="2931790"/>
              <a:ext cx="1152128" cy="1162875"/>
            </a:xfrm>
            <a:prstGeom prst="rect">
              <a:avLst/>
            </a:prstGeom>
            <a:solidFill>
              <a:schemeClr val="bg1"/>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grpSp>
      <p:grpSp>
        <p:nvGrpSpPr>
          <p:cNvPr id="16" name="Group 15">
            <a:extLst>
              <a:ext uri="{FF2B5EF4-FFF2-40B4-BE49-F238E27FC236}">
                <a16:creationId xmlns:a16="http://schemas.microsoft.com/office/drawing/2014/main" id="{87F23321-3637-4845-B745-837D521978BF}"/>
              </a:ext>
            </a:extLst>
          </p:cNvPr>
          <p:cNvGrpSpPr/>
          <p:nvPr/>
        </p:nvGrpSpPr>
        <p:grpSpPr>
          <a:xfrm>
            <a:off x="5405770" y="3590666"/>
            <a:ext cx="2118558" cy="981627"/>
            <a:chOff x="5405770" y="3658522"/>
            <a:chExt cx="2037458" cy="913771"/>
          </a:xfrm>
        </p:grpSpPr>
        <p:grpSp>
          <p:nvGrpSpPr>
            <p:cNvPr id="20" name="Group 19">
              <a:extLst>
                <a:ext uri="{FF2B5EF4-FFF2-40B4-BE49-F238E27FC236}">
                  <a16:creationId xmlns:a16="http://schemas.microsoft.com/office/drawing/2014/main" id="{A6183360-F422-4F76-B046-AB402A56928B}"/>
                </a:ext>
              </a:extLst>
            </p:cNvPr>
            <p:cNvGrpSpPr/>
            <p:nvPr/>
          </p:nvGrpSpPr>
          <p:grpSpPr>
            <a:xfrm>
              <a:off x="5405770" y="3658522"/>
              <a:ext cx="2037458" cy="261610"/>
              <a:chOff x="5405770" y="3658522"/>
              <a:chExt cx="2037458" cy="261610"/>
            </a:xfrm>
          </p:grpSpPr>
          <p:grpSp>
            <p:nvGrpSpPr>
              <p:cNvPr id="7" name="Group 6">
                <a:extLst>
                  <a:ext uri="{FF2B5EF4-FFF2-40B4-BE49-F238E27FC236}">
                    <a16:creationId xmlns:a16="http://schemas.microsoft.com/office/drawing/2014/main" id="{CC3DB22D-2102-473D-ABFF-8DBFC229F00F}"/>
                  </a:ext>
                </a:extLst>
              </p:cNvPr>
              <p:cNvGrpSpPr/>
              <p:nvPr/>
            </p:nvGrpSpPr>
            <p:grpSpPr>
              <a:xfrm>
                <a:off x="5405770" y="3707024"/>
                <a:ext cx="1246523" cy="179998"/>
                <a:chOff x="5386796" y="3443872"/>
                <a:chExt cx="1444416" cy="242991"/>
              </a:xfrm>
            </p:grpSpPr>
            <p:pic>
              <p:nvPicPr>
                <p:cNvPr id="6" name="Picture 5">
                  <a:extLst>
                    <a:ext uri="{FF2B5EF4-FFF2-40B4-BE49-F238E27FC236}">
                      <a16:creationId xmlns:a16="http://schemas.microsoft.com/office/drawing/2014/main" id="{FCF934B8-7E14-4974-9E59-F17C188FD60F}"/>
                    </a:ext>
                  </a:extLst>
                </p:cNvPr>
                <p:cNvPicPr>
                  <a:picLocks noChangeAspect="1"/>
                </p:cNvPicPr>
                <p:nvPr/>
              </p:nvPicPr>
              <p:blipFill rotWithShape="1">
                <a:blip r:embed="rId5"/>
                <a:srcRect r="7354"/>
                <a:stretch/>
              </p:blipFill>
              <p:spPr>
                <a:xfrm>
                  <a:off x="5386796" y="3443872"/>
                  <a:ext cx="864000" cy="222911"/>
                </a:xfrm>
                <a:prstGeom prst="rect">
                  <a:avLst/>
                </a:prstGeom>
              </p:spPr>
            </p:pic>
            <p:pic>
              <p:nvPicPr>
                <p:cNvPr id="5" name="Picture 4">
                  <a:extLst>
                    <a:ext uri="{FF2B5EF4-FFF2-40B4-BE49-F238E27FC236}">
                      <a16:creationId xmlns:a16="http://schemas.microsoft.com/office/drawing/2014/main" id="{5D8F9A3A-3A2D-469A-B166-CA108D6CF332}"/>
                    </a:ext>
                  </a:extLst>
                </p:cNvPr>
                <p:cNvPicPr>
                  <a:picLocks noChangeAspect="1"/>
                </p:cNvPicPr>
                <p:nvPr/>
              </p:nvPicPr>
              <p:blipFill>
                <a:blip r:embed="rId6"/>
                <a:stretch>
                  <a:fillRect/>
                </a:stretch>
              </p:blipFill>
              <p:spPr>
                <a:xfrm>
                  <a:off x="6194786" y="3459818"/>
                  <a:ext cx="636426" cy="227045"/>
                </a:xfrm>
                <a:prstGeom prst="rect">
                  <a:avLst/>
                </a:prstGeom>
              </p:spPr>
            </p:pic>
          </p:grpSp>
          <p:sp>
            <p:nvSpPr>
              <p:cNvPr id="21" name="TextBox 20">
                <a:extLst>
                  <a:ext uri="{FF2B5EF4-FFF2-40B4-BE49-F238E27FC236}">
                    <a16:creationId xmlns:a16="http://schemas.microsoft.com/office/drawing/2014/main" id="{431E23B8-AD4C-42F4-A2B3-18ADCE9362CB}"/>
                  </a:ext>
                </a:extLst>
              </p:cNvPr>
              <p:cNvSpPr txBox="1"/>
              <p:nvPr/>
            </p:nvSpPr>
            <p:spPr>
              <a:xfrm>
                <a:off x="6548523" y="3658522"/>
                <a:ext cx="894705" cy="261610"/>
              </a:xfrm>
              <a:prstGeom prst="rect">
                <a:avLst/>
              </a:prstGeom>
              <a:noFill/>
            </p:spPr>
            <p:txBody>
              <a:bodyPr wrap="square">
                <a:spAutoFit/>
              </a:bodyPr>
              <a:lstStyle/>
              <a:p>
                <a:r>
                  <a:rPr lang="en-GB" sz="1100" dirty="0">
                    <a:effectLst/>
                    <a:latin typeface="Arial" panose="020B0604020202020204" pitchFamily="34" charset="0"/>
                  </a:rPr>
                  <a:t>No 2/2020</a:t>
                </a:r>
                <a:endParaRPr lang="el-GR" sz="1100" dirty="0"/>
              </a:p>
            </p:txBody>
          </p:sp>
        </p:grpSp>
        <p:pic>
          <p:nvPicPr>
            <p:cNvPr id="8" name="Picture 7">
              <a:extLst>
                <a:ext uri="{FF2B5EF4-FFF2-40B4-BE49-F238E27FC236}">
                  <a16:creationId xmlns:a16="http://schemas.microsoft.com/office/drawing/2014/main" id="{1F694A9E-1BE8-445D-9CB5-AB0EB76EC088}"/>
                </a:ext>
              </a:extLst>
            </p:cNvPr>
            <p:cNvPicPr>
              <a:picLocks noChangeAspect="1"/>
            </p:cNvPicPr>
            <p:nvPr/>
          </p:nvPicPr>
          <p:blipFill>
            <a:blip r:embed="rId7"/>
            <a:stretch>
              <a:fillRect/>
            </a:stretch>
          </p:blipFill>
          <p:spPr>
            <a:xfrm>
              <a:off x="5602314" y="3905524"/>
              <a:ext cx="1404382" cy="666769"/>
            </a:xfrm>
            <a:prstGeom prst="rect">
              <a:avLst/>
            </a:prstGeom>
          </p:spPr>
        </p:pic>
      </p:grpSp>
      <p:sp>
        <p:nvSpPr>
          <p:cNvPr id="18" name="TextBox 17">
            <a:extLst>
              <a:ext uri="{FF2B5EF4-FFF2-40B4-BE49-F238E27FC236}">
                <a16:creationId xmlns:a16="http://schemas.microsoft.com/office/drawing/2014/main" id="{04679BFC-1B18-47CF-93DF-60AA56BEE472}"/>
              </a:ext>
            </a:extLst>
          </p:cNvPr>
          <p:cNvSpPr txBox="1"/>
          <p:nvPr/>
        </p:nvSpPr>
        <p:spPr>
          <a:xfrm>
            <a:off x="5364087" y="2174316"/>
            <a:ext cx="2070807" cy="1200329"/>
          </a:xfrm>
          <a:prstGeom prst="rect">
            <a:avLst/>
          </a:prstGeom>
          <a:noFill/>
        </p:spPr>
        <p:txBody>
          <a:bodyPr wrap="square">
            <a:spAutoFit/>
          </a:bodyPr>
          <a:lstStyle/>
          <a:p>
            <a:pPr algn="ctr"/>
            <a:r>
              <a:rPr lang="en-US" sz="1200" dirty="0">
                <a:effectLst/>
                <a:latin typeface="Arial" panose="020B0604020202020204" pitchFamily="34" charset="0"/>
              </a:rPr>
              <a:t>In 2019, the global protection gap was around USD 86 billion, up from USD 83 billion in 2018, but down from the 10-year average of USD 137 billion. </a:t>
            </a:r>
            <a:endParaRPr lang="el-GR" sz="1200" dirty="0"/>
          </a:p>
        </p:txBody>
      </p:sp>
      <p:grpSp>
        <p:nvGrpSpPr>
          <p:cNvPr id="22" name="Group 21">
            <a:extLst>
              <a:ext uri="{FF2B5EF4-FFF2-40B4-BE49-F238E27FC236}">
                <a16:creationId xmlns:a16="http://schemas.microsoft.com/office/drawing/2014/main" id="{45612F3B-041B-45A6-AEBC-29C270A45D26}"/>
              </a:ext>
            </a:extLst>
          </p:cNvPr>
          <p:cNvGrpSpPr/>
          <p:nvPr/>
        </p:nvGrpSpPr>
        <p:grpSpPr>
          <a:xfrm>
            <a:off x="683568" y="4714489"/>
            <a:ext cx="6992796" cy="413622"/>
            <a:chOff x="683568" y="4714489"/>
            <a:chExt cx="6992796" cy="413622"/>
          </a:xfrm>
        </p:grpSpPr>
        <p:pic>
          <p:nvPicPr>
            <p:cNvPr id="23" name="Picture 2" descr="Πανελλήνιος Σύνδεσμος Στελεχών Διαχείρισης Κινδύνων">
              <a:extLst>
                <a:ext uri="{FF2B5EF4-FFF2-40B4-BE49-F238E27FC236}">
                  <a16:creationId xmlns:a16="http://schemas.microsoft.com/office/drawing/2014/main" id="{9E1CE8A1-5E5A-4860-AE78-58943E490C38}"/>
                </a:ext>
              </a:extLst>
            </p:cNvPr>
            <p:cNvPicPr>
              <a:picLocks noChangeAspect="1" noChangeArrowheads="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683568" y="4714489"/>
              <a:ext cx="1008112" cy="3570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 descr="Home - Federation of European Risk Management Associations – FERMA">
              <a:extLst>
                <a:ext uri="{FF2B5EF4-FFF2-40B4-BE49-F238E27FC236}">
                  <a16:creationId xmlns:a16="http://schemas.microsoft.com/office/drawing/2014/main" id="{EE256DCE-136B-4A5D-994E-CB73A1C8B5CE}"/>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2397490" y="4832916"/>
              <a:ext cx="878366" cy="247307"/>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4">
              <a:extLst>
                <a:ext uri="{FF2B5EF4-FFF2-40B4-BE49-F238E27FC236}">
                  <a16:creationId xmlns:a16="http://schemas.microsoft.com/office/drawing/2014/main" id="{B4B92995-62BE-40DE-82DB-934D716965E7}"/>
                </a:ext>
              </a:extLst>
            </p:cNvPr>
            <p:cNvSpPr>
              <a:spLocks noChangeArrowheads="1"/>
            </p:cNvSpPr>
            <p:nvPr/>
          </p:nvSpPr>
          <p:spPr bwMode="auto">
            <a:xfrm>
              <a:off x="5991287" y="4861198"/>
              <a:ext cx="168507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lang="en-US" altLang="en-US" sz="900" b="1" dirty="0">
                  <a:solidFill>
                    <a:schemeClr val="tx2"/>
                  </a:solidFill>
                  <a:latin typeface="Arial" panose="020B0604020202020204" pitchFamily="34" charset="0"/>
                </a:rPr>
                <a:t> </a:t>
              </a:r>
              <a:r>
                <a:rPr lang="el-GR" altLang="en-US" sz="900" b="1" dirty="0">
                  <a:solidFill>
                    <a:schemeClr val="tx2"/>
                  </a:solidFill>
                  <a:latin typeface="Arial" panose="020B0604020202020204" pitchFamily="34" charset="0"/>
                </a:rPr>
                <a:t> </a:t>
              </a:r>
              <a:r>
                <a:rPr lang="en-US" altLang="en-US" sz="900" b="1" dirty="0">
                  <a:solidFill>
                    <a:schemeClr val="tx2"/>
                  </a:solidFill>
                  <a:latin typeface="Arial" panose="020B0604020202020204" pitchFamily="34" charset="0"/>
                </a:rPr>
                <a:t>Visit us: </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12"/>
                </a:rPr>
                <a:t>www.harima</a:t>
              </a:r>
              <a:r>
                <a:rPr kumimoji="0" lang="el-GR"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12"/>
                </a:rPr>
                <a:t>.</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12"/>
                </a:rPr>
                <a:t>gr</a:t>
              </a:r>
              <a:endParaRPr kumimoji="0" lang="en-US" altLang="en-US" sz="900" b="1" i="0" u="none" strike="noStrike" cap="none" normalizeH="0" baseline="0" dirty="0">
                <a:ln>
                  <a:noFill/>
                </a:ln>
                <a:solidFill>
                  <a:schemeClr val="tx1"/>
                </a:solidFill>
                <a:effectLst/>
                <a:latin typeface="Arial" panose="020B0604020202020204" pitchFamily="34" charset="0"/>
              </a:endParaRPr>
            </a:p>
          </p:txBody>
        </p:sp>
        <p:sp>
          <p:nvSpPr>
            <p:cNvPr id="26" name="Rectangle 8">
              <a:extLst>
                <a:ext uri="{FF2B5EF4-FFF2-40B4-BE49-F238E27FC236}">
                  <a16:creationId xmlns:a16="http://schemas.microsoft.com/office/drawing/2014/main" id="{7B843952-C682-40C4-BFA3-9602F8625EB1}"/>
                </a:ext>
              </a:extLst>
            </p:cNvPr>
            <p:cNvSpPr>
              <a:spLocks noChangeArrowheads="1"/>
            </p:cNvSpPr>
            <p:nvPr/>
          </p:nvSpPr>
          <p:spPr bwMode="auto">
            <a:xfrm>
              <a:off x="1691680" y="4897279"/>
              <a:ext cx="80021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n-US" sz="900" b="1" dirty="0">
                  <a:solidFill>
                    <a:schemeClr val="tx2"/>
                  </a:solidFill>
                  <a:latin typeface="Arial" panose="020B0604020202020204" pitchFamily="34" charset="0"/>
                  <a:ea typeface="Calibri" panose="020F0502020204030204" pitchFamily="34" charset="0"/>
                </a:rPr>
                <a:t>Μ</a:t>
              </a:r>
              <a:r>
                <a:rPr kumimoji="0" lang="en-US" altLang="en-US" sz="900" b="1" i="0" u="none" strike="noStrike" cap="none" normalizeH="0" baseline="0" dirty="0">
                  <a:ln>
                    <a:noFill/>
                  </a:ln>
                  <a:solidFill>
                    <a:schemeClr val="tx2"/>
                  </a:solidFill>
                  <a:effectLst/>
                  <a:latin typeface="Arial" panose="020B0604020202020204" pitchFamily="34" charset="0"/>
                  <a:ea typeface="Calibri" panose="020F0502020204030204" pitchFamily="34" charset="0"/>
                </a:rPr>
                <a:t>ember of </a:t>
              </a:r>
              <a:endParaRPr kumimoji="0" lang="en-US" altLang="en-US" sz="900" b="1" i="0" u="none" strike="noStrike" cap="none" normalizeH="0" baseline="0" dirty="0">
                <a:ln>
                  <a:noFill/>
                </a:ln>
                <a:solidFill>
                  <a:schemeClr val="tx2"/>
                </a:solidFill>
                <a:effectLst/>
                <a:latin typeface="Arial" panose="020B0604020202020204" pitchFamily="34" charset="0"/>
              </a:endParaRPr>
            </a:p>
          </p:txBody>
        </p:sp>
      </p:grpSp>
    </p:spTree>
    <p:extLst>
      <p:ext uri="{BB962C8B-B14F-4D97-AF65-F5344CB8AC3E}">
        <p14:creationId xmlns:p14="http://schemas.microsoft.com/office/powerpoint/2010/main" val="2703175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C4C26A2-B04C-48CB-8B18-AC908C620A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25" r="11989"/>
          <a:stretch/>
        </p:blipFill>
        <p:spPr>
          <a:xfrm>
            <a:off x="7821000" y="-1"/>
            <a:ext cx="1332519" cy="5143499"/>
          </a:xfrm>
          <a:prstGeom prst="rect">
            <a:avLst/>
          </a:prstGeom>
        </p:spPr>
      </p:pic>
      <p:cxnSp>
        <p:nvCxnSpPr>
          <p:cNvPr id="10" name="Straight Connector 9">
            <a:extLst>
              <a:ext uri="{FF2B5EF4-FFF2-40B4-BE49-F238E27FC236}">
                <a16:creationId xmlns:a16="http://schemas.microsoft.com/office/drawing/2014/main" id="{3EFB6CC1-63BE-4E0A-91F6-2F52E6920C7A}"/>
              </a:ext>
            </a:extLst>
          </p:cNvPr>
          <p:cNvCxnSpPr>
            <a:cxnSpLocks/>
          </p:cNvCxnSpPr>
          <p:nvPr/>
        </p:nvCxnSpPr>
        <p:spPr>
          <a:xfrm>
            <a:off x="683568" y="4659982"/>
            <a:ext cx="7992888" cy="0"/>
          </a:xfrm>
          <a:prstGeom prst="line">
            <a:avLst/>
          </a:prstGeom>
          <a:ln>
            <a:solidFill>
              <a:srgbClr val="2F95B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83DB8A9-D000-4398-AD4B-8347FA9B0D24}"/>
              </a:ext>
            </a:extLst>
          </p:cNvPr>
          <p:cNvSpPr/>
          <p:nvPr/>
        </p:nvSpPr>
        <p:spPr>
          <a:xfrm>
            <a:off x="467544" y="483518"/>
            <a:ext cx="8685976" cy="504000"/>
          </a:xfrm>
          <a:prstGeom prst="rect">
            <a:avLst/>
          </a:prstGeom>
          <a:solidFill>
            <a:srgbClr val="2F95B6"/>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sp>
        <p:nvSpPr>
          <p:cNvPr id="12" name="Title 1">
            <a:extLst>
              <a:ext uri="{FF2B5EF4-FFF2-40B4-BE49-F238E27FC236}">
                <a16:creationId xmlns:a16="http://schemas.microsoft.com/office/drawing/2014/main" id="{664AF430-2268-43C2-BCD8-77B584D0FE04}"/>
              </a:ext>
            </a:extLst>
          </p:cNvPr>
          <p:cNvSpPr txBox="1">
            <a:spLocks/>
          </p:cNvSpPr>
          <p:nvPr/>
        </p:nvSpPr>
        <p:spPr>
          <a:xfrm>
            <a:off x="899592" y="486883"/>
            <a:ext cx="8149952" cy="504056"/>
          </a:xfrm>
          <a:prstGeom prst="rect">
            <a:avLst/>
          </a:prstGeom>
        </p:spPr>
        <p:txBody>
          <a:bodyPr/>
          <a:lstStyle>
            <a:lvl1pPr algn="r" rtl="0" eaLnBrk="0" fontAlgn="base" hangingPunct="0">
              <a:spcBef>
                <a:spcPct val="0"/>
              </a:spcBef>
              <a:spcAft>
                <a:spcPct val="0"/>
              </a:spcAft>
              <a:defRPr sz="2300" kern="1200">
                <a:solidFill>
                  <a:schemeClr val="bg1"/>
                </a:solidFill>
                <a:latin typeface="+mj-lt"/>
                <a:ea typeface="+mj-ea"/>
                <a:cs typeface="+mj-cs"/>
              </a:defRPr>
            </a:lvl1pPr>
            <a:lvl2pPr algn="r" rtl="0" eaLnBrk="0" fontAlgn="base" hangingPunct="0">
              <a:spcBef>
                <a:spcPct val="0"/>
              </a:spcBef>
              <a:spcAft>
                <a:spcPct val="0"/>
              </a:spcAft>
              <a:defRPr sz="2300">
                <a:solidFill>
                  <a:schemeClr val="bg1"/>
                </a:solidFill>
                <a:latin typeface="Calibri" pitchFamily="34" charset="0"/>
              </a:defRPr>
            </a:lvl2pPr>
            <a:lvl3pPr algn="r" rtl="0" eaLnBrk="0" fontAlgn="base" hangingPunct="0">
              <a:spcBef>
                <a:spcPct val="0"/>
              </a:spcBef>
              <a:spcAft>
                <a:spcPct val="0"/>
              </a:spcAft>
              <a:defRPr sz="2300">
                <a:solidFill>
                  <a:schemeClr val="bg1"/>
                </a:solidFill>
                <a:latin typeface="Calibri" pitchFamily="34" charset="0"/>
              </a:defRPr>
            </a:lvl3pPr>
            <a:lvl4pPr algn="r" rtl="0" eaLnBrk="0" fontAlgn="base" hangingPunct="0">
              <a:spcBef>
                <a:spcPct val="0"/>
              </a:spcBef>
              <a:spcAft>
                <a:spcPct val="0"/>
              </a:spcAft>
              <a:defRPr sz="2300">
                <a:solidFill>
                  <a:schemeClr val="bg1"/>
                </a:solidFill>
                <a:latin typeface="Calibri" pitchFamily="34" charset="0"/>
              </a:defRPr>
            </a:lvl4pPr>
            <a:lvl5pPr algn="r" rtl="0" eaLnBrk="0" fontAlgn="base" hangingPunct="0">
              <a:spcBef>
                <a:spcPct val="0"/>
              </a:spcBef>
              <a:spcAft>
                <a:spcPct val="0"/>
              </a:spcAft>
              <a:defRPr sz="23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2600" dirty="0"/>
              <a:t>Μακροπρόθεσμες επιπτώσεις: Δεν είναι άμεσα ορατές</a:t>
            </a:r>
          </a:p>
        </p:txBody>
      </p:sp>
      <p:sp>
        <p:nvSpPr>
          <p:cNvPr id="13" name="Content Placeholder 2">
            <a:extLst>
              <a:ext uri="{FF2B5EF4-FFF2-40B4-BE49-F238E27FC236}">
                <a16:creationId xmlns:a16="http://schemas.microsoft.com/office/drawing/2014/main" id="{AD5849EB-AE7D-48F3-A9A6-4C3BE4BFC61D}"/>
              </a:ext>
            </a:extLst>
          </p:cNvPr>
          <p:cNvSpPr txBox="1">
            <a:spLocks/>
          </p:cNvSpPr>
          <p:nvPr/>
        </p:nvSpPr>
        <p:spPr bwMode="auto">
          <a:xfrm>
            <a:off x="882624" y="1209094"/>
            <a:ext cx="8149952" cy="349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96419"/>
              </a:buClr>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96419"/>
              </a:buClr>
              <a:buSzPct val="80000"/>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1800" i="1" dirty="0">
                <a:solidFill>
                  <a:srgbClr val="010006"/>
                </a:solidFill>
              </a:rPr>
              <a:t>Π</a:t>
            </a:r>
            <a:r>
              <a:rPr lang="el-GR" sz="1800" i="1" dirty="0"/>
              <a:t>ρέπει να </a:t>
            </a:r>
            <a:r>
              <a:rPr lang="el-GR" sz="1800" i="1" dirty="0" err="1"/>
              <a:t>ποσοτικοποιηθούν</a:t>
            </a:r>
            <a:r>
              <a:rPr lang="el-GR" sz="1800" i="1" dirty="0"/>
              <a:t> οι μακροπρόθεσμες επιπτώσεις</a:t>
            </a:r>
            <a:endParaRPr lang="el-GR" sz="1800" i="1" dirty="0">
              <a:solidFill>
                <a:srgbClr val="010006"/>
              </a:solidFill>
            </a:endParaRPr>
          </a:p>
        </p:txBody>
      </p:sp>
      <p:pic>
        <p:nvPicPr>
          <p:cNvPr id="5" name="Picture 4">
            <a:extLst>
              <a:ext uri="{FF2B5EF4-FFF2-40B4-BE49-F238E27FC236}">
                <a16:creationId xmlns:a16="http://schemas.microsoft.com/office/drawing/2014/main" id="{78B3EF32-DD9A-4478-A1D5-6FA340C9C691}"/>
              </a:ext>
            </a:extLst>
          </p:cNvPr>
          <p:cNvPicPr>
            <a:picLocks noChangeAspect="1"/>
          </p:cNvPicPr>
          <p:nvPr/>
        </p:nvPicPr>
        <p:blipFill>
          <a:blip r:embed="rId4"/>
          <a:stretch>
            <a:fillRect/>
          </a:stretch>
        </p:blipFill>
        <p:spPr>
          <a:xfrm>
            <a:off x="971600" y="1878799"/>
            <a:ext cx="5589659" cy="2583557"/>
          </a:xfrm>
          <a:prstGeom prst="rect">
            <a:avLst/>
          </a:prstGeom>
        </p:spPr>
      </p:pic>
      <p:grpSp>
        <p:nvGrpSpPr>
          <p:cNvPr id="8" name="Group 7">
            <a:extLst>
              <a:ext uri="{FF2B5EF4-FFF2-40B4-BE49-F238E27FC236}">
                <a16:creationId xmlns:a16="http://schemas.microsoft.com/office/drawing/2014/main" id="{1860CCFC-62EC-4E87-948D-115430F38C0B}"/>
              </a:ext>
            </a:extLst>
          </p:cNvPr>
          <p:cNvGrpSpPr/>
          <p:nvPr/>
        </p:nvGrpSpPr>
        <p:grpSpPr>
          <a:xfrm>
            <a:off x="683568" y="4714489"/>
            <a:ext cx="6992796" cy="413622"/>
            <a:chOff x="683568" y="4714489"/>
            <a:chExt cx="6992796" cy="413622"/>
          </a:xfrm>
        </p:grpSpPr>
        <p:pic>
          <p:nvPicPr>
            <p:cNvPr id="9" name="Picture 2" descr="Πανελλήνιος Σύνδεσμος Στελεχών Διαχείρισης Κινδύνων">
              <a:extLst>
                <a:ext uri="{FF2B5EF4-FFF2-40B4-BE49-F238E27FC236}">
                  <a16:creationId xmlns:a16="http://schemas.microsoft.com/office/drawing/2014/main" id="{6638289B-EBF5-4D4A-8944-5908B5BC9114}"/>
                </a:ext>
              </a:extLst>
            </p:cNvPr>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683568" y="4714489"/>
              <a:ext cx="1008112" cy="3570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 descr="Home - Federation of European Risk Management Associations – FERMA">
              <a:extLst>
                <a:ext uri="{FF2B5EF4-FFF2-40B4-BE49-F238E27FC236}">
                  <a16:creationId xmlns:a16="http://schemas.microsoft.com/office/drawing/2014/main" id="{AD8BFFB4-13B2-4A43-9304-B894B66D23ED}"/>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397490" y="4832916"/>
              <a:ext cx="878366" cy="24730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4">
              <a:extLst>
                <a:ext uri="{FF2B5EF4-FFF2-40B4-BE49-F238E27FC236}">
                  <a16:creationId xmlns:a16="http://schemas.microsoft.com/office/drawing/2014/main" id="{397217F5-7F67-4914-83F8-410E5B2C4E59}"/>
                </a:ext>
              </a:extLst>
            </p:cNvPr>
            <p:cNvSpPr>
              <a:spLocks noChangeArrowheads="1"/>
            </p:cNvSpPr>
            <p:nvPr/>
          </p:nvSpPr>
          <p:spPr bwMode="auto">
            <a:xfrm>
              <a:off x="5991287" y="4861198"/>
              <a:ext cx="168507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lang="en-US" altLang="en-US" sz="900" b="1" dirty="0">
                  <a:solidFill>
                    <a:schemeClr val="tx2"/>
                  </a:solidFill>
                  <a:latin typeface="Arial" panose="020B0604020202020204" pitchFamily="34" charset="0"/>
                </a:rPr>
                <a:t> </a:t>
              </a:r>
              <a:r>
                <a:rPr lang="el-GR" altLang="en-US" sz="900" b="1" dirty="0">
                  <a:solidFill>
                    <a:schemeClr val="tx2"/>
                  </a:solidFill>
                  <a:latin typeface="Arial" panose="020B0604020202020204" pitchFamily="34" charset="0"/>
                </a:rPr>
                <a:t> </a:t>
              </a:r>
              <a:r>
                <a:rPr lang="en-US" altLang="en-US" sz="900" b="1" dirty="0">
                  <a:solidFill>
                    <a:schemeClr val="tx2"/>
                  </a:solidFill>
                  <a:latin typeface="Arial" panose="020B0604020202020204" pitchFamily="34" charset="0"/>
                </a:rPr>
                <a:t>Visit us: </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9"/>
                </a:rPr>
                <a:t>www.harima</a:t>
              </a:r>
              <a:r>
                <a:rPr kumimoji="0" lang="el-GR"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9"/>
                </a:rPr>
                <a:t>.</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9"/>
                </a:rPr>
                <a:t>gr</a:t>
              </a:r>
              <a:endParaRPr kumimoji="0" lang="en-US" altLang="en-US" sz="900" b="1" i="0" u="none" strike="noStrike" cap="none" normalizeH="0" baseline="0" dirty="0">
                <a:ln>
                  <a:noFill/>
                </a:ln>
                <a:solidFill>
                  <a:schemeClr val="tx1"/>
                </a:solidFill>
                <a:effectLst/>
                <a:latin typeface="Arial" panose="020B0604020202020204" pitchFamily="34" charset="0"/>
              </a:endParaRPr>
            </a:p>
          </p:txBody>
        </p:sp>
        <p:sp>
          <p:nvSpPr>
            <p:cNvPr id="16" name="Rectangle 8">
              <a:extLst>
                <a:ext uri="{FF2B5EF4-FFF2-40B4-BE49-F238E27FC236}">
                  <a16:creationId xmlns:a16="http://schemas.microsoft.com/office/drawing/2014/main" id="{70FAE822-973A-49FE-8192-AE5790172076}"/>
                </a:ext>
              </a:extLst>
            </p:cNvPr>
            <p:cNvSpPr>
              <a:spLocks noChangeArrowheads="1"/>
            </p:cNvSpPr>
            <p:nvPr/>
          </p:nvSpPr>
          <p:spPr bwMode="auto">
            <a:xfrm>
              <a:off x="1691680" y="4897279"/>
              <a:ext cx="80021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n-US" sz="900" b="1" dirty="0">
                  <a:solidFill>
                    <a:schemeClr val="tx2"/>
                  </a:solidFill>
                  <a:latin typeface="Arial" panose="020B0604020202020204" pitchFamily="34" charset="0"/>
                  <a:ea typeface="Calibri" panose="020F0502020204030204" pitchFamily="34" charset="0"/>
                </a:rPr>
                <a:t>Μ</a:t>
              </a:r>
              <a:r>
                <a:rPr kumimoji="0" lang="en-US" altLang="en-US" sz="900" b="1" i="0" u="none" strike="noStrike" cap="none" normalizeH="0" baseline="0" dirty="0">
                  <a:ln>
                    <a:noFill/>
                  </a:ln>
                  <a:solidFill>
                    <a:schemeClr val="tx2"/>
                  </a:solidFill>
                  <a:effectLst/>
                  <a:latin typeface="Arial" panose="020B0604020202020204" pitchFamily="34" charset="0"/>
                  <a:ea typeface="Calibri" panose="020F0502020204030204" pitchFamily="34" charset="0"/>
                </a:rPr>
                <a:t>ember of </a:t>
              </a:r>
              <a:endParaRPr kumimoji="0" lang="en-US" altLang="en-US" sz="900" b="1" i="0" u="none" strike="noStrike" cap="none" normalizeH="0" baseline="0" dirty="0">
                <a:ln>
                  <a:noFill/>
                </a:ln>
                <a:solidFill>
                  <a:schemeClr val="tx2"/>
                </a:solidFill>
                <a:effectLst/>
                <a:latin typeface="Arial" panose="020B0604020202020204" pitchFamily="34" charset="0"/>
              </a:endParaRPr>
            </a:p>
          </p:txBody>
        </p:sp>
      </p:grpSp>
    </p:spTree>
    <p:extLst>
      <p:ext uri="{BB962C8B-B14F-4D97-AF65-F5344CB8AC3E}">
        <p14:creationId xmlns:p14="http://schemas.microsoft.com/office/powerpoint/2010/main" val="1109662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C4C26A2-B04C-48CB-8B18-AC908C620A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25" r="11989"/>
          <a:stretch/>
        </p:blipFill>
        <p:spPr>
          <a:xfrm>
            <a:off x="7821000" y="-1"/>
            <a:ext cx="1332519" cy="5143499"/>
          </a:xfrm>
          <a:prstGeom prst="rect">
            <a:avLst/>
          </a:prstGeom>
        </p:spPr>
      </p:pic>
      <p:cxnSp>
        <p:nvCxnSpPr>
          <p:cNvPr id="10" name="Straight Connector 9">
            <a:extLst>
              <a:ext uri="{FF2B5EF4-FFF2-40B4-BE49-F238E27FC236}">
                <a16:creationId xmlns:a16="http://schemas.microsoft.com/office/drawing/2014/main" id="{3EFB6CC1-63BE-4E0A-91F6-2F52E6920C7A}"/>
              </a:ext>
            </a:extLst>
          </p:cNvPr>
          <p:cNvCxnSpPr>
            <a:cxnSpLocks/>
          </p:cNvCxnSpPr>
          <p:nvPr/>
        </p:nvCxnSpPr>
        <p:spPr>
          <a:xfrm>
            <a:off x="683568" y="4659982"/>
            <a:ext cx="7992888" cy="0"/>
          </a:xfrm>
          <a:prstGeom prst="line">
            <a:avLst/>
          </a:prstGeom>
          <a:ln>
            <a:solidFill>
              <a:srgbClr val="2F95B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83DB8A9-D000-4398-AD4B-8347FA9B0D24}"/>
              </a:ext>
            </a:extLst>
          </p:cNvPr>
          <p:cNvSpPr/>
          <p:nvPr/>
        </p:nvSpPr>
        <p:spPr>
          <a:xfrm>
            <a:off x="467544" y="483518"/>
            <a:ext cx="8685976" cy="504000"/>
          </a:xfrm>
          <a:prstGeom prst="rect">
            <a:avLst/>
          </a:prstGeom>
          <a:solidFill>
            <a:srgbClr val="2F95B6"/>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sp>
        <p:nvSpPr>
          <p:cNvPr id="12" name="Title 1">
            <a:extLst>
              <a:ext uri="{FF2B5EF4-FFF2-40B4-BE49-F238E27FC236}">
                <a16:creationId xmlns:a16="http://schemas.microsoft.com/office/drawing/2014/main" id="{664AF430-2268-43C2-BCD8-77B584D0FE04}"/>
              </a:ext>
            </a:extLst>
          </p:cNvPr>
          <p:cNvSpPr txBox="1">
            <a:spLocks/>
          </p:cNvSpPr>
          <p:nvPr/>
        </p:nvSpPr>
        <p:spPr>
          <a:xfrm>
            <a:off x="899592" y="486883"/>
            <a:ext cx="8149952" cy="504056"/>
          </a:xfrm>
          <a:prstGeom prst="rect">
            <a:avLst/>
          </a:prstGeom>
        </p:spPr>
        <p:txBody>
          <a:bodyPr/>
          <a:lstStyle>
            <a:lvl1pPr algn="r" rtl="0" eaLnBrk="0" fontAlgn="base" hangingPunct="0">
              <a:spcBef>
                <a:spcPct val="0"/>
              </a:spcBef>
              <a:spcAft>
                <a:spcPct val="0"/>
              </a:spcAft>
              <a:defRPr sz="2300" kern="1200">
                <a:solidFill>
                  <a:schemeClr val="bg1"/>
                </a:solidFill>
                <a:latin typeface="+mj-lt"/>
                <a:ea typeface="+mj-ea"/>
                <a:cs typeface="+mj-cs"/>
              </a:defRPr>
            </a:lvl1pPr>
            <a:lvl2pPr algn="r" rtl="0" eaLnBrk="0" fontAlgn="base" hangingPunct="0">
              <a:spcBef>
                <a:spcPct val="0"/>
              </a:spcBef>
              <a:spcAft>
                <a:spcPct val="0"/>
              </a:spcAft>
              <a:defRPr sz="2300">
                <a:solidFill>
                  <a:schemeClr val="bg1"/>
                </a:solidFill>
                <a:latin typeface="Calibri" pitchFamily="34" charset="0"/>
              </a:defRPr>
            </a:lvl2pPr>
            <a:lvl3pPr algn="r" rtl="0" eaLnBrk="0" fontAlgn="base" hangingPunct="0">
              <a:spcBef>
                <a:spcPct val="0"/>
              </a:spcBef>
              <a:spcAft>
                <a:spcPct val="0"/>
              </a:spcAft>
              <a:defRPr sz="2300">
                <a:solidFill>
                  <a:schemeClr val="bg1"/>
                </a:solidFill>
                <a:latin typeface="Calibri" pitchFamily="34" charset="0"/>
              </a:defRPr>
            </a:lvl3pPr>
            <a:lvl4pPr algn="r" rtl="0" eaLnBrk="0" fontAlgn="base" hangingPunct="0">
              <a:spcBef>
                <a:spcPct val="0"/>
              </a:spcBef>
              <a:spcAft>
                <a:spcPct val="0"/>
              </a:spcAft>
              <a:defRPr sz="2300">
                <a:solidFill>
                  <a:schemeClr val="bg1"/>
                </a:solidFill>
                <a:latin typeface="Calibri" pitchFamily="34" charset="0"/>
              </a:defRPr>
            </a:lvl4pPr>
            <a:lvl5pPr algn="r" rtl="0" eaLnBrk="0" fontAlgn="base" hangingPunct="0">
              <a:spcBef>
                <a:spcPct val="0"/>
              </a:spcBef>
              <a:spcAft>
                <a:spcPct val="0"/>
              </a:spcAft>
              <a:defRPr sz="23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2600" dirty="0"/>
              <a:t>Παράδειγμα</a:t>
            </a:r>
            <a:endParaRPr lang="en-US" sz="2600" dirty="0"/>
          </a:p>
          <a:p>
            <a:pPr algn="l"/>
            <a:r>
              <a:rPr lang="en-US" sz="2600" dirty="0"/>
              <a:t> to edit Master title style</a:t>
            </a:r>
            <a:endParaRPr lang="el-GR" sz="2600" dirty="0"/>
          </a:p>
        </p:txBody>
      </p:sp>
      <p:sp>
        <p:nvSpPr>
          <p:cNvPr id="14" name="Content Placeholder 2">
            <a:extLst>
              <a:ext uri="{FF2B5EF4-FFF2-40B4-BE49-F238E27FC236}">
                <a16:creationId xmlns:a16="http://schemas.microsoft.com/office/drawing/2014/main" id="{DEC72C9D-797F-45BB-894B-A0E4DA5B7536}"/>
              </a:ext>
            </a:extLst>
          </p:cNvPr>
          <p:cNvSpPr txBox="1">
            <a:spLocks/>
          </p:cNvSpPr>
          <p:nvPr/>
        </p:nvSpPr>
        <p:spPr bwMode="auto">
          <a:xfrm>
            <a:off x="683221" y="1203598"/>
            <a:ext cx="6552728" cy="2086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96419"/>
              </a:buClr>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96419"/>
              </a:buClr>
              <a:buSzPct val="80000"/>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F95B6"/>
              </a:buClr>
            </a:pPr>
            <a:r>
              <a:rPr lang="el-GR" sz="1400" dirty="0"/>
              <a:t>Πώς θα αντιδράσει η υπάρχουσα πελατειακή βάση σε πιθανή απώλεια εφοδιασμού, θα είναι εύκολο να ανακτηθεί το μερίδιο αγοράς ή θα υπάρξει μεσοπρόθεσμη μείωση του;</a:t>
            </a:r>
            <a:endParaRPr lang="en-US" sz="1400" dirty="0"/>
          </a:p>
          <a:p>
            <a:pPr>
              <a:buClr>
                <a:srgbClr val="2F95B6"/>
              </a:buClr>
            </a:pPr>
            <a:r>
              <a:rPr lang="en-US" sz="1400" dirty="0"/>
              <a:t>T</a:t>
            </a:r>
            <a:r>
              <a:rPr lang="el-GR" sz="1400" dirty="0"/>
              <a:t>ι θα συμβεί στα μελλοντικά αναπτυξιακά σχέδια της εταιρείας εάν η διοίκηση αναγκαστεί να εφαρμόσει το σχέδιο επιχειρησιακής συνέχειας (π.χ. για την ανοικοδόμηση μιας εγκατάστασης);</a:t>
            </a:r>
          </a:p>
          <a:p>
            <a:pPr>
              <a:buClr>
                <a:srgbClr val="2F95B6"/>
              </a:buClr>
            </a:pPr>
            <a:r>
              <a:rPr lang="el-GR" sz="1400" dirty="0"/>
              <a:t>Πώς θα επηρεάσει το μειωμένο μερίδιο αγοράς την ικανότητα ανάπτυξης της επιχείρησης;</a:t>
            </a:r>
          </a:p>
          <a:p>
            <a:pPr>
              <a:buClr>
                <a:srgbClr val="2F95B6"/>
              </a:buClr>
            </a:pPr>
            <a:r>
              <a:rPr lang="el-GR" sz="1400" dirty="0"/>
              <a:t>Πόσο καιρό θα χρειαστεί για την ανάκτηση της προηγούμενης πορείας ανάπτυξης;</a:t>
            </a:r>
          </a:p>
          <a:p>
            <a:pPr>
              <a:buClr>
                <a:srgbClr val="2F95B6"/>
              </a:buClr>
            </a:pPr>
            <a:r>
              <a:rPr lang="el-GR" sz="1400" dirty="0"/>
              <a:t>Πώς θα ανταποκριθούν οι επενδυτές σε μία ξαφνική αλλαγή στην απόδοση της επιχείρησης; Πώς μπορεί να αλλάξει το ασφάλιστρο κινδύνου των ιδίων κεφαλαίων μια προειδοποίηση για μείωση κερδών; </a:t>
            </a:r>
          </a:p>
          <a:p>
            <a:pPr>
              <a:buClr>
                <a:srgbClr val="2F95B6"/>
              </a:buClr>
            </a:pPr>
            <a:r>
              <a:rPr lang="el-GR" sz="1400" dirty="0"/>
              <a:t>Πώς επηρεάζουν τα παραπάνω τα κέρδη, τις ταμειακές ροές και με τη σειρά τους την αποτίμηση / τιμή της μετοχής της εταιρείας;</a:t>
            </a:r>
            <a:endParaRPr lang="en-US" dirty="0">
              <a:solidFill>
                <a:srgbClr val="010006"/>
              </a:solidFill>
            </a:endParaRPr>
          </a:p>
        </p:txBody>
      </p:sp>
      <p:grpSp>
        <p:nvGrpSpPr>
          <p:cNvPr id="7" name="Group 6">
            <a:extLst>
              <a:ext uri="{FF2B5EF4-FFF2-40B4-BE49-F238E27FC236}">
                <a16:creationId xmlns:a16="http://schemas.microsoft.com/office/drawing/2014/main" id="{454D3E48-AF56-448D-9F11-A16ABA0EAF62}"/>
              </a:ext>
            </a:extLst>
          </p:cNvPr>
          <p:cNvGrpSpPr/>
          <p:nvPr/>
        </p:nvGrpSpPr>
        <p:grpSpPr>
          <a:xfrm>
            <a:off x="683568" y="4714489"/>
            <a:ext cx="6992796" cy="413622"/>
            <a:chOff x="683568" y="4714489"/>
            <a:chExt cx="6992796" cy="413622"/>
          </a:xfrm>
        </p:grpSpPr>
        <p:pic>
          <p:nvPicPr>
            <p:cNvPr id="8" name="Picture 2" descr="Πανελλήνιος Σύνδεσμος Στελεχών Διαχείρισης Κινδύνων">
              <a:extLst>
                <a:ext uri="{FF2B5EF4-FFF2-40B4-BE49-F238E27FC236}">
                  <a16:creationId xmlns:a16="http://schemas.microsoft.com/office/drawing/2014/main" id="{5C11FF37-EE1A-4644-A32A-9591214EE859}"/>
                </a:ext>
              </a:extLst>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83568" y="4714489"/>
              <a:ext cx="1008112" cy="357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Home - Federation of European Risk Management Associations – FERMA">
              <a:extLst>
                <a:ext uri="{FF2B5EF4-FFF2-40B4-BE49-F238E27FC236}">
                  <a16:creationId xmlns:a16="http://schemas.microsoft.com/office/drawing/2014/main" id="{248C39FB-170B-4884-8308-DF672A7A2ABD}"/>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397490" y="4832916"/>
              <a:ext cx="878366" cy="2473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a:extLst>
                <a:ext uri="{FF2B5EF4-FFF2-40B4-BE49-F238E27FC236}">
                  <a16:creationId xmlns:a16="http://schemas.microsoft.com/office/drawing/2014/main" id="{D8E9A01D-1BE2-4BBE-B7E8-AB14A22D5614}"/>
                </a:ext>
              </a:extLst>
            </p:cNvPr>
            <p:cNvSpPr>
              <a:spLocks noChangeArrowheads="1"/>
            </p:cNvSpPr>
            <p:nvPr/>
          </p:nvSpPr>
          <p:spPr bwMode="auto">
            <a:xfrm>
              <a:off x="5991287" y="4861198"/>
              <a:ext cx="168507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lang="en-US" altLang="en-US" sz="900" b="1" dirty="0">
                  <a:solidFill>
                    <a:schemeClr val="tx2"/>
                  </a:solidFill>
                  <a:latin typeface="Arial" panose="020B0604020202020204" pitchFamily="34" charset="0"/>
                </a:rPr>
                <a:t> </a:t>
              </a:r>
              <a:r>
                <a:rPr lang="el-GR" altLang="en-US" sz="900" b="1" dirty="0">
                  <a:solidFill>
                    <a:schemeClr val="tx2"/>
                  </a:solidFill>
                  <a:latin typeface="Arial" panose="020B0604020202020204" pitchFamily="34" charset="0"/>
                </a:rPr>
                <a:t> </a:t>
              </a:r>
              <a:r>
                <a:rPr lang="en-US" altLang="en-US" sz="900" b="1" dirty="0">
                  <a:solidFill>
                    <a:schemeClr val="tx2"/>
                  </a:solidFill>
                  <a:latin typeface="Arial" panose="020B0604020202020204" pitchFamily="34" charset="0"/>
                </a:rPr>
                <a:t>Visit us: </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www.harima</a:t>
              </a:r>
              <a:r>
                <a:rPr kumimoji="0" lang="el-GR"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gr</a:t>
              </a:r>
              <a:endParaRPr kumimoji="0" lang="en-US" altLang="en-US" sz="900" b="1" i="0" u="none" strike="noStrike" cap="none" normalizeH="0" baseline="0" dirty="0">
                <a:ln>
                  <a:noFill/>
                </a:ln>
                <a:solidFill>
                  <a:schemeClr val="tx1"/>
                </a:solidFill>
                <a:effectLst/>
                <a:latin typeface="Arial" panose="020B0604020202020204" pitchFamily="34" charset="0"/>
              </a:endParaRPr>
            </a:p>
          </p:txBody>
        </p:sp>
        <p:sp>
          <p:nvSpPr>
            <p:cNvPr id="15" name="Rectangle 8">
              <a:extLst>
                <a:ext uri="{FF2B5EF4-FFF2-40B4-BE49-F238E27FC236}">
                  <a16:creationId xmlns:a16="http://schemas.microsoft.com/office/drawing/2014/main" id="{51760119-9723-41C7-9DA4-260AF610228E}"/>
                </a:ext>
              </a:extLst>
            </p:cNvPr>
            <p:cNvSpPr>
              <a:spLocks noChangeArrowheads="1"/>
            </p:cNvSpPr>
            <p:nvPr/>
          </p:nvSpPr>
          <p:spPr bwMode="auto">
            <a:xfrm>
              <a:off x="1691680" y="4897279"/>
              <a:ext cx="80021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n-US" sz="900" b="1" dirty="0">
                  <a:solidFill>
                    <a:schemeClr val="tx2"/>
                  </a:solidFill>
                  <a:latin typeface="Arial" panose="020B0604020202020204" pitchFamily="34" charset="0"/>
                  <a:ea typeface="Calibri" panose="020F0502020204030204" pitchFamily="34" charset="0"/>
                </a:rPr>
                <a:t>Μ</a:t>
              </a:r>
              <a:r>
                <a:rPr kumimoji="0" lang="en-US" altLang="en-US" sz="900" b="1" i="0" u="none" strike="noStrike" cap="none" normalizeH="0" baseline="0" dirty="0">
                  <a:ln>
                    <a:noFill/>
                  </a:ln>
                  <a:solidFill>
                    <a:schemeClr val="tx2"/>
                  </a:solidFill>
                  <a:effectLst/>
                  <a:latin typeface="Arial" panose="020B0604020202020204" pitchFamily="34" charset="0"/>
                  <a:ea typeface="Calibri" panose="020F0502020204030204" pitchFamily="34" charset="0"/>
                </a:rPr>
                <a:t>ember of </a:t>
              </a:r>
              <a:endParaRPr kumimoji="0" lang="en-US" altLang="en-US" sz="900" b="1" i="0" u="none" strike="noStrike" cap="none" normalizeH="0" baseline="0" dirty="0">
                <a:ln>
                  <a:noFill/>
                </a:ln>
                <a:solidFill>
                  <a:schemeClr val="tx2"/>
                </a:solidFill>
                <a:effectLst/>
                <a:latin typeface="Arial" panose="020B0604020202020204" pitchFamily="34" charset="0"/>
              </a:endParaRPr>
            </a:p>
          </p:txBody>
        </p:sp>
      </p:grpSp>
    </p:spTree>
    <p:extLst>
      <p:ext uri="{BB962C8B-B14F-4D97-AF65-F5344CB8AC3E}">
        <p14:creationId xmlns:p14="http://schemas.microsoft.com/office/powerpoint/2010/main" val="2127442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C4C26A2-B04C-48CB-8B18-AC908C620A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25" r="11989"/>
          <a:stretch/>
        </p:blipFill>
        <p:spPr>
          <a:xfrm>
            <a:off x="7821000" y="-1"/>
            <a:ext cx="1332519" cy="5143499"/>
          </a:xfrm>
          <a:prstGeom prst="rect">
            <a:avLst/>
          </a:prstGeom>
        </p:spPr>
      </p:pic>
      <p:cxnSp>
        <p:nvCxnSpPr>
          <p:cNvPr id="10" name="Straight Connector 9">
            <a:extLst>
              <a:ext uri="{FF2B5EF4-FFF2-40B4-BE49-F238E27FC236}">
                <a16:creationId xmlns:a16="http://schemas.microsoft.com/office/drawing/2014/main" id="{3EFB6CC1-63BE-4E0A-91F6-2F52E6920C7A}"/>
              </a:ext>
            </a:extLst>
          </p:cNvPr>
          <p:cNvCxnSpPr>
            <a:cxnSpLocks/>
          </p:cNvCxnSpPr>
          <p:nvPr/>
        </p:nvCxnSpPr>
        <p:spPr>
          <a:xfrm>
            <a:off x="683568" y="4659982"/>
            <a:ext cx="7992888" cy="0"/>
          </a:xfrm>
          <a:prstGeom prst="line">
            <a:avLst/>
          </a:prstGeom>
          <a:ln>
            <a:solidFill>
              <a:srgbClr val="2F95B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83DB8A9-D000-4398-AD4B-8347FA9B0D24}"/>
              </a:ext>
            </a:extLst>
          </p:cNvPr>
          <p:cNvSpPr/>
          <p:nvPr/>
        </p:nvSpPr>
        <p:spPr>
          <a:xfrm>
            <a:off x="467544" y="483518"/>
            <a:ext cx="8685976" cy="504000"/>
          </a:xfrm>
          <a:prstGeom prst="rect">
            <a:avLst/>
          </a:prstGeom>
          <a:solidFill>
            <a:srgbClr val="2F95B6"/>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sp>
        <p:nvSpPr>
          <p:cNvPr id="12" name="Title 1">
            <a:extLst>
              <a:ext uri="{FF2B5EF4-FFF2-40B4-BE49-F238E27FC236}">
                <a16:creationId xmlns:a16="http://schemas.microsoft.com/office/drawing/2014/main" id="{664AF430-2268-43C2-BCD8-77B584D0FE04}"/>
              </a:ext>
            </a:extLst>
          </p:cNvPr>
          <p:cNvSpPr txBox="1">
            <a:spLocks/>
          </p:cNvSpPr>
          <p:nvPr/>
        </p:nvSpPr>
        <p:spPr>
          <a:xfrm>
            <a:off x="899592" y="486883"/>
            <a:ext cx="8149952" cy="504056"/>
          </a:xfrm>
          <a:prstGeom prst="rect">
            <a:avLst/>
          </a:prstGeom>
        </p:spPr>
        <p:txBody>
          <a:bodyPr/>
          <a:lstStyle>
            <a:lvl1pPr algn="r" rtl="0" eaLnBrk="0" fontAlgn="base" hangingPunct="0">
              <a:spcBef>
                <a:spcPct val="0"/>
              </a:spcBef>
              <a:spcAft>
                <a:spcPct val="0"/>
              </a:spcAft>
              <a:defRPr sz="2300" kern="1200">
                <a:solidFill>
                  <a:schemeClr val="bg1"/>
                </a:solidFill>
                <a:latin typeface="+mj-lt"/>
                <a:ea typeface="+mj-ea"/>
                <a:cs typeface="+mj-cs"/>
              </a:defRPr>
            </a:lvl1pPr>
            <a:lvl2pPr algn="r" rtl="0" eaLnBrk="0" fontAlgn="base" hangingPunct="0">
              <a:spcBef>
                <a:spcPct val="0"/>
              </a:spcBef>
              <a:spcAft>
                <a:spcPct val="0"/>
              </a:spcAft>
              <a:defRPr sz="2300">
                <a:solidFill>
                  <a:schemeClr val="bg1"/>
                </a:solidFill>
                <a:latin typeface="Calibri" pitchFamily="34" charset="0"/>
              </a:defRPr>
            </a:lvl2pPr>
            <a:lvl3pPr algn="r" rtl="0" eaLnBrk="0" fontAlgn="base" hangingPunct="0">
              <a:spcBef>
                <a:spcPct val="0"/>
              </a:spcBef>
              <a:spcAft>
                <a:spcPct val="0"/>
              </a:spcAft>
              <a:defRPr sz="2300">
                <a:solidFill>
                  <a:schemeClr val="bg1"/>
                </a:solidFill>
                <a:latin typeface="Calibri" pitchFamily="34" charset="0"/>
              </a:defRPr>
            </a:lvl3pPr>
            <a:lvl4pPr algn="r" rtl="0" eaLnBrk="0" fontAlgn="base" hangingPunct="0">
              <a:spcBef>
                <a:spcPct val="0"/>
              </a:spcBef>
              <a:spcAft>
                <a:spcPct val="0"/>
              </a:spcAft>
              <a:defRPr sz="2300">
                <a:solidFill>
                  <a:schemeClr val="bg1"/>
                </a:solidFill>
                <a:latin typeface="Calibri" pitchFamily="34" charset="0"/>
              </a:defRPr>
            </a:lvl4pPr>
            <a:lvl5pPr algn="r" rtl="0" eaLnBrk="0" fontAlgn="base" hangingPunct="0">
              <a:spcBef>
                <a:spcPct val="0"/>
              </a:spcBef>
              <a:spcAft>
                <a:spcPct val="0"/>
              </a:spcAft>
              <a:defRPr sz="23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2600" dirty="0"/>
              <a:t>Σύνδεση με τους στρατηγικούς στόχους</a:t>
            </a:r>
          </a:p>
        </p:txBody>
      </p:sp>
      <p:sp>
        <p:nvSpPr>
          <p:cNvPr id="13" name="Content Placeholder 2">
            <a:extLst>
              <a:ext uri="{FF2B5EF4-FFF2-40B4-BE49-F238E27FC236}">
                <a16:creationId xmlns:a16="http://schemas.microsoft.com/office/drawing/2014/main" id="{AD5849EB-AE7D-48F3-A9A6-4C3BE4BFC61D}"/>
              </a:ext>
            </a:extLst>
          </p:cNvPr>
          <p:cNvSpPr txBox="1">
            <a:spLocks/>
          </p:cNvSpPr>
          <p:nvPr/>
        </p:nvSpPr>
        <p:spPr bwMode="auto">
          <a:xfrm>
            <a:off x="899592" y="1203598"/>
            <a:ext cx="8149952" cy="349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96419"/>
              </a:buClr>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96419"/>
              </a:buClr>
              <a:buSzPct val="80000"/>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1800" i="1" dirty="0">
                <a:solidFill>
                  <a:srgbClr val="010006"/>
                </a:solidFill>
              </a:rPr>
              <a:t>Το πώς παρουσιάζεται ένας κίνδυνος μετράει…</a:t>
            </a:r>
            <a:endParaRPr lang="en-US" sz="1800" i="1" dirty="0">
              <a:solidFill>
                <a:srgbClr val="010006"/>
              </a:solidFill>
            </a:endParaRPr>
          </a:p>
          <a:p>
            <a:pPr marL="1828800" lvl="4" indent="0">
              <a:buNone/>
            </a:pPr>
            <a:endParaRPr lang="el-GR" dirty="0">
              <a:solidFill>
                <a:srgbClr val="010006"/>
              </a:solidFill>
            </a:endParaRPr>
          </a:p>
        </p:txBody>
      </p:sp>
      <p:pic>
        <p:nvPicPr>
          <p:cNvPr id="3" name="Picture 2">
            <a:extLst>
              <a:ext uri="{FF2B5EF4-FFF2-40B4-BE49-F238E27FC236}">
                <a16:creationId xmlns:a16="http://schemas.microsoft.com/office/drawing/2014/main" id="{D90EE154-626E-485C-94F1-CD3BBC486E05}"/>
              </a:ext>
            </a:extLst>
          </p:cNvPr>
          <p:cNvPicPr>
            <a:picLocks noChangeAspect="1"/>
          </p:cNvPicPr>
          <p:nvPr/>
        </p:nvPicPr>
        <p:blipFill>
          <a:blip r:embed="rId4"/>
          <a:stretch>
            <a:fillRect/>
          </a:stretch>
        </p:blipFill>
        <p:spPr>
          <a:xfrm>
            <a:off x="921958" y="1765494"/>
            <a:ext cx="5937611" cy="2718133"/>
          </a:xfrm>
          <a:prstGeom prst="rect">
            <a:avLst/>
          </a:prstGeom>
        </p:spPr>
      </p:pic>
      <p:grpSp>
        <p:nvGrpSpPr>
          <p:cNvPr id="8" name="Group 7">
            <a:extLst>
              <a:ext uri="{FF2B5EF4-FFF2-40B4-BE49-F238E27FC236}">
                <a16:creationId xmlns:a16="http://schemas.microsoft.com/office/drawing/2014/main" id="{A01BB35B-B4E5-481D-8340-66E6621C64D1}"/>
              </a:ext>
            </a:extLst>
          </p:cNvPr>
          <p:cNvGrpSpPr/>
          <p:nvPr/>
        </p:nvGrpSpPr>
        <p:grpSpPr>
          <a:xfrm>
            <a:off x="683568" y="4714489"/>
            <a:ext cx="6992796" cy="413622"/>
            <a:chOff x="683568" y="4714489"/>
            <a:chExt cx="6992796" cy="413622"/>
          </a:xfrm>
        </p:grpSpPr>
        <p:pic>
          <p:nvPicPr>
            <p:cNvPr id="9" name="Picture 2" descr="Πανελλήνιος Σύνδεσμος Στελεχών Διαχείρισης Κινδύνων">
              <a:extLst>
                <a:ext uri="{FF2B5EF4-FFF2-40B4-BE49-F238E27FC236}">
                  <a16:creationId xmlns:a16="http://schemas.microsoft.com/office/drawing/2014/main" id="{67C4FD0D-6E0C-4363-9D87-F45863DB10E1}"/>
                </a:ext>
              </a:extLst>
            </p:cNvPr>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683568" y="4714489"/>
              <a:ext cx="1008112" cy="3570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 descr="Home - Federation of European Risk Management Associations – FERMA">
              <a:extLst>
                <a:ext uri="{FF2B5EF4-FFF2-40B4-BE49-F238E27FC236}">
                  <a16:creationId xmlns:a16="http://schemas.microsoft.com/office/drawing/2014/main" id="{C5B8BACB-5B74-479A-88DC-5665744157A2}"/>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397490" y="4832916"/>
              <a:ext cx="878366" cy="24730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4">
              <a:extLst>
                <a:ext uri="{FF2B5EF4-FFF2-40B4-BE49-F238E27FC236}">
                  <a16:creationId xmlns:a16="http://schemas.microsoft.com/office/drawing/2014/main" id="{A9A2E961-76FE-4AF4-A1C7-F7A1CD2A928C}"/>
                </a:ext>
              </a:extLst>
            </p:cNvPr>
            <p:cNvSpPr>
              <a:spLocks noChangeArrowheads="1"/>
            </p:cNvSpPr>
            <p:nvPr/>
          </p:nvSpPr>
          <p:spPr bwMode="auto">
            <a:xfrm>
              <a:off x="5991287" y="4861198"/>
              <a:ext cx="168507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lang="en-US" altLang="en-US" sz="900" b="1" dirty="0">
                  <a:solidFill>
                    <a:schemeClr val="tx2"/>
                  </a:solidFill>
                  <a:latin typeface="Arial" panose="020B0604020202020204" pitchFamily="34" charset="0"/>
                </a:rPr>
                <a:t> </a:t>
              </a:r>
              <a:r>
                <a:rPr lang="el-GR" altLang="en-US" sz="900" b="1" dirty="0">
                  <a:solidFill>
                    <a:schemeClr val="tx2"/>
                  </a:solidFill>
                  <a:latin typeface="Arial" panose="020B0604020202020204" pitchFamily="34" charset="0"/>
                </a:rPr>
                <a:t> </a:t>
              </a:r>
              <a:r>
                <a:rPr lang="en-US" altLang="en-US" sz="900" b="1" dirty="0">
                  <a:solidFill>
                    <a:schemeClr val="tx2"/>
                  </a:solidFill>
                  <a:latin typeface="Arial" panose="020B0604020202020204" pitchFamily="34" charset="0"/>
                </a:rPr>
                <a:t>Visit us: </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9"/>
                </a:rPr>
                <a:t>www.harima</a:t>
              </a:r>
              <a:r>
                <a:rPr kumimoji="0" lang="el-GR"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9"/>
                </a:rPr>
                <a:t>.</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9"/>
                </a:rPr>
                <a:t>gr</a:t>
              </a:r>
              <a:endParaRPr kumimoji="0" lang="en-US" altLang="en-US" sz="900" b="1" i="0" u="none" strike="noStrike" cap="none" normalizeH="0" baseline="0" dirty="0">
                <a:ln>
                  <a:noFill/>
                </a:ln>
                <a:solidFill>
                  <a:schemeClr val="tx1"/>
                </a:solidFill>
                <a:effectLst/>
                <a:latin typeface="Arial" panose="020B0604020202020204" pitchFamily="34" charset="0"/>
              </a:endParaRPr>
            </a:p>
          </p:txBody>
        </p:sp>
        <p:sp>
          <p:nvSpPr>
            <p:cNvPr id="16" name="Rectangle 8">
              <a:extLst>
                <a:ext uri="{FF2B5EF4-FFF2-40B4-BE49-F238E27FC236}">
                  <a16:creationId xmlns:a16="http://schemas.microsoft.com/office/drawing/2014/main" id="{49CD66C3-FDDC-4662-A4A6-5B826BFE1A55}"/>
                </a:ext>
              </a:extLst>
            </p:cNvPr>
            <p:cNvSpPr>
              <a:spLocks noChangeArrowheads="1"/>
            </p:cNvSpPr>
            <p:nvPr/>
          </p:nvSpPr>
          <p:spPr bwMode="auto">
            <a:xfrm>
              <a:off x="1691680" y="4897279"/>
              <a:ext cx="80021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n-US" sz="900" b="1" dirty="0">
                  <a:solidFill>
                    <a:schemeClr val="tx2"/>
                  </a:solidFill>
                  <a:latin typeface="Arial" panose="020B0604020202020204" pitchFamily="34" charset="0"/>
                  <a:ea typeface="Calibri" panose="020F0502020204030204" pitchFamily="34" charset="0"/>
                </a:rPr>
                <a:t>Μ</a:t>
              </a:r>
              <a:r>
                <a:rPr kumimoji="0" lang="en-US" altLang="en-US" sz="900" b="1" i="0" u="none" strike="noStrike" cap="none" normalizeH="0" baseline="0" dirty="0">
                  <a:ln>
                    <a:noFill/>
                  </a:ln>
                  <a:solidFill>
                    <a:schemeClr val="tx2"/>
                  </a:solidFill>
                  <a:effectLst/>
                  <a:latin typeface="Arial" panose="020B0604020202020204" pitchFamily="34" charset="0"/>
                  <a:ea typeface="Calibri" panose="020F0502020204030204" pitchFamily="34" charset="0"/>
                </a:rPr>
                <a:t>ember of </a:t>
              </a:r>
              <a:endParaRPr kumimoji="0" lang="en-US" altLang="en-US" sz="900" b="1" i="0" u="none" strike="noStrike" cap="none" normalizeH="0" baseline="0" dirty="0">
                <a:ln>
                  <a:noFill/>
                </a:ln>
                <a:solidFill>
                  <a:schemeClr val="tx2"/>
                </a:solidFill>
                <a:effectLst/>
                <a:latin typeface="Arial" panose="020B0604020202020204" pitchFamily="34" charset="0"/>
              </a:endParaRPr>
            </a:p>
          </p:txBody>
        </p:sp>
      </p:grpSp>
    </p:spTree>
    <p:extLst>
      <p:ext uri="{BB962C8B-B14F-4D97-AF65-F5344CB8AC3E}">
        <p14:creationId xmlns:p14="http://schemas.microsoft.com/office/powerpoint/2010/main" val="631480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C4C26A2-B04C-48CB-8B18-AC908C620A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25" r="11989"/>
          <a:stretch/>
        </p:blipFill>
        <p:spPr>
          <a:xfrm>
            <a:off x="7821000" y="-1"/>
            <a:ext cx="1332519" cy="5143499"/>
          </a:xfrm>
          <a:prstGeom prst="rect">
            <a:avLst/>
          </a:prstGeom>
        </p:spPr>
      </p:pic>
      <p:cxnSp>
        <p:nvCxnSpPr>
          <p:cNvPr id="10" name="Straight Connector 9">
            <a:extLst>
              <a:ext uri="{FF2B5EF4-FFF2-40B4-BE49-F238E27FC236}">
                <a16:creationId xmlns:a16="http://schemas.microsoft.com/office/drawing/2014/main" id="{3EFB6CC1-63BE-4E0A-91F6-2F52E6920C7A}"/>
              </a:ext>
            </a:extLst>
          </p:cNvPr>
          <p:cNvCxnSpPr>
            <a:cxnSpLocks/>
          </p:cNvCxnSpPr>
          <p:nvPr/>
        </p:nvCxnSpPr>
        <p:spPr>
          <a:xfrm>
            <a:off x="683568" y="4659982"/>
            <a:ext cx="7992888" cy="0"/>
          </a:xfrm>
          <a:prstGeom prst="line">
            <a:avLst/>
          </a:prstGeom>
          <a:ln>
            <a:solidFill>
              <a:srgbClr val="2F95B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83DB8A9-D000-4398-AD4B-8347FA9B0D24}"/>
              </a:ext>
            </a:extLst>
          </p:cNvPr>
          <p:cNvSpPr/>
          <p:nvPr/>
        </p:nvSpPr>
        <p:spPr>
          <a:xfrm>
            <a:off x="467544" y="483518"/>
            <a:ext cx="8685976" cy="504000"/>
          </a:xfrm>
          <a:prstGeom prst="rect">
            <a:avLst/>
          </a:prstGeom>
          <a:solidFill>
            <a:srgbClr val="2F95B6"/>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sp>
        <p:nvSpPr>
          <p:cNvPr id="12" name="Title 1">
            <a:extLst>
              <a:ext uri="{FF2B5EF4-FFF2-40B4-BE49-F238E27FC236}">
                <a16:creationId xmlns:a16="http://schemas.microsoft.com/office/drawing/2014/main" id="{664AF430-2268-43C2-BCD8-77B584D0FE04}"/>
              </a:ext>
            </a:extLst>
          </p:cNvPr>
          <p:cNvSpPr txBox="1">
            <a:spLocks/>
          </p:cNvSpPr>
          <p:nvPr/>
        </p:nvSpPr>
        <p:spPr>
          <a:xfrm>
            <a:off x="899592" y="486883"/>
            <a:ext cx="8149952" cy="504056"/>
          </a:xfrm>
          <a:prstGeom prst="rect">
            <a:avLst/>
          </a:prstGeom>
        </p:spPr>
        <p:txBody>
          <a:bodyPr/>
          <a:lstStyle>
            <a:lvl1pPr algn="r" rtl="0" eaLnBrk="0" fontAlgn="base" hangingPunct="0">
              <a:spcBef>
                <a:spcPct val="0"/>
              </a:spcBef>
              <a:spcAft>
                <a:spcPct val="0"/>
              </a:spcAft>
              <a:defRPr sz="2300" kern="1200">
                <a:solidFill>
                  <a:schemeClr val="bg1"/>
                </a:solidFill>
                <a:latin typeface="+mj-lt"/>
                <a:ea typeface="+mj-ea"/>
                <a:cs typeface="+mj-cs"/>
              </a:defRPr>
            </a:lvl1pPr>
            <a:lvl2pPr algn="r" rtl="0" eaLnBrk="0" fontAlgn="base" hangingPunct="0">
              <a:spcBef>
                <a:spcPct val="0"/>
              </a:spcBef>
              <a:spcAft>
                <a:spcPct val="0"/>
              </a:spcAft>
              <a:defRPr sz="2300">
                <a:solidFill>
                  <a:schemeClr val="bg1"/>
                </a:solidFill>
                <a:latin typeface="Calibri" pitchFamily="34" charset="0"/>
              </a:defRPr>
            </a:lvl2pPr>
            <a:lvl3pPr algn="r" rtl="0" eaLnBrk="0" fontAlgn="base" hangingPunct="0">
              <a:spcBef>
                <a:spcPct val="0"/>
              </a:spcBef>
              <a:spcAft>
                <a:spcPct val="0"/>
              </a:spcAft>
              <a:defRPr sz="2300">
                <a:solidFill>
                  <a:schemeClr val="bg1"/>
                </a:solidFill>
                <a:latin typeface="Calibri" pitchFamily="34" charset="0"/>
              </a:defRPr>
            </a:lvl3pPr>
            <a:lvl4pPr algn="r" rtl="0" eaLnBrk="0" fontAlgn="base" hangingPunct="0">
              <a:spcBef>
                <a:spcPct val="0"/>
              </a:spcBef>
              <a:spcAft>
                <a:spcPct val="0"/>
              </a:spcAft>
              <a:defRPr sz="2300">
                <a:solidFill>
                  <a:schemeClr val="bg1"/>
                </a:solidFill>
                <a:latin typeface="Calibri" pitchFamily="34" charset="0"/>
              </a:defRPr>
            </a:lvl4pPr>
            <a:lvl5pPr algn="r" rtl="0" eaLnBrk="0" fontAlgn="base" hangingPunct="0">
              <a:spcBef>
                <a:spcPct val="0"/>
              </a:spcBef>
              <a:spcAft>
                <a:spcPct val="0"/>
              </a:spcAft>
              <a:defRPr sz="23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2600" dirty="0"/>
              <a:t>Παράδειγμα</a:t>
            </a:r>
            <a:endParaRPr lang="en-US" sz="2600" dirty="0"/>
          </a:p>
          <a:p>
            <a:pPr algn="l"/>
            <a:r>
              <a:rPr lang="en-US" sz="2600" dirty="0"/>
              <a:t> to edit Master title style</a:t>
            </a:r>
            <a:endParaRPr lang="el-GR" sz="2600" dirty="0"/>
          </a:p>
        </p:txBody>
      </p:sp>
      <p:sp>
        <p:nvSpPr>
          <p:cNvPr id="14" name="Content Placeholder 2">
            <a:extLst>
              <a:ext uri="{FF2B5EF4-FFF2-40B4-BE49-F238E27FC236}">
                <a16:creationId xmlns:a16="http://schemas.microsoft.com/office/drawing/2014/main" id="{DEC72C9D-797F-45BB-894B-A0E4DA5B7536}"/>
              </a:ext>
            </a:extLst>
          </p:cNvPr>
          <p:cNvSpPr txBox="1">
            <a:spLocks/>
          </p:cNvSpPr>
          <p:nvPr/>
        </p:nvSpPr>
        <p:spPr bwMode="auto">
          <a:xfrm>
            <a:off x="683220" y="1635649"/>
            <a:ext cx="6769099" cy="1654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96419"/>
              </a:buClr>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96419"/>
              </a:buClr>
              <a:buSzPct val="80000"/>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F95B6"/>
              </a:buClr>
            </a:pPr>
            <a:r>
              <a:rPr lang="el-GR" sz="1600" dirty="0"/>
              <a:t>Η αποκατάσταση ζημιών θα καλυφθεί από την ασφαλιστική. </a:t>
            </a:r>
          </a:p>
          <a:p>
            <a:pPr lvl="1" algn="just">
              <a:buClr>
                <a:srgbClr val="2F95B6"/>
              </a:buClr>
            </a:pPr>
            <a:r>
              <a:rPr lang="el-GR" sz="1600" dirty="0"/>
              <a:t>Υπό την προϋπόθεση ότι υπάρχουν τα σωστά όρια</a:t>
            </a:r>
            <a:r>
              <a:rPr lang="en-US" sz="1600" dirty="0"/>
              <a:t>.</a:t>
            </a:r>
            <a:endParaRPr lang="el-GR" sz="1600" dirty="0"/>
          </a:p>
          <a:p>
            <a:pPr algn="just">
              <a:buClr>
                <a:srgbClr val="2F95B6"/>
              </a:buClr>
            </a:pPr>
            <a:r>
              <a:rPr lang="el-GR" sz="1600" dirty="0"/>
              <a:t>Οι δείκτες απόδοσης (</a:t>
            </a:r>
            <a:r>
              <a:rPr lang="en-GB" sz="1600" dirty="0"/>
              <a:t>KPIs)</a:t>
            </a:r>
            <a:r>
              <a:rPr lang="el-GR" sz="1600" dirty="0"/>
              <a:t> δεν θα επηρεαστούν από το κόστος αποκατάστασης.</a:t>
            </a:r>
          </a:p>
          <a:p>
            <a:pPr lvl="1" algn="just">
              <a:buClr>
                <a:srgbClr val="2F95B6"/>
              </a:buClr>
            </a:pPr>
            <a:r>
              <a:rPr lang="el-GR" sz="1600" dirty="0"/>
              <a:t> π.χ. Κέρδη προ φόρων, EBITDA, Δάνεια, κλπ.</a:t>
            </a:r>
            <a:endParaRPr lang="en-US" sz="1600" dirty="0"/>
          </a:p>
          <a:p>
            <a:pPr algn="just">
              <a:buClr>
                <a:srgbClr val="2F95B6"/>
              </a:buClr>
            </a:pPr>
            <a:r>
              <a:rPr lang="el-GR" sz="1600" dirty="0"/>
              <a:t>Αλλά η διακοπή των επιχειρήσεων και ο χρόνος που απαιτείται για την επαναλειτουργία τους είναι αυτή που θα επηρεάσει τα παραπάνω KPI. </a:t>
            </a:r>
          </a:p>
          <a:p>
            <a:pPr marL="742950" lvl="2" indent="-342900">
              <a:buClr>
                <a:srgbClr val="2F95B6"/>
              </a:buClr>
            </a:pPr>
            <a:r>
              <a:rPr lang="el-GR" sz="1600" dirty="0"/>
              <a:t>π.χ. Μείωση κερδών, EBITDA, κερδών ανά μετοχή, μερίσματα…</a:t>
            </a:r>
            <a:endParaRPr lang="en-US" sz="1600" dirty="0"/>
          </a:p>
          <a:p>
            <a:pPr marL="342900" lvl="1" indent="-342900" algn="just">
              <a:buClr>
                <a:srgbClr val="2F95B6"/>
              </a:buClr>
              <a:buFont typeface="Wingdings" pitchFamily="2" charset="2"/>
              <a:buChar char="§"/>
            </a:pPr>
            <a:r>
              <a:rPr lang="el-GR" sz="1600" dirty="0"/>
              <a:t>Η εταιρεία θα πρέπει να κάνει συγκεκριμένες δηλώσεις σε αναλυτές και επενδυτές με αναπόφευκτη επίδραση στα KPI της.</a:t>
            </a:r>
          </a:p>
        </p:txBody>
      </p:sp>
      <p:sp>
        <p:nvSpPr>
          <p:cNvPr id="2" name="Content Placeholder 2">
            <a:extLst>
              <a:ext uri="{FF2B5EF4-FFF2-40B4-BE49-F238E27FC236}">
                <a16:creationId xmlns:a16="http://schemas.microsoft.com/office/drawing/2014/main" id="{8638E1E7-5A9C-414D-BCF8-9D6F57137543}"/>
              </a:ext>
            </a:extLst>
          </p:cNvPr>
          <p:cNvSpPr txBox="1">
            <a:spLocks/>
          </p:cNvSpPr>
          <p:nvPr/>
        </p:nvSpPr>
        <p:spPr bwMode="auto">
          <a:xfrm>
            <a:off x="899592" y="1203598"/>
            <a:ext cx="8149952" cy="349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96419"/>
              </a:buClr>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96419"/>
              </a:buClr>
              <a:buSzPct val="80000"/>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1800" i="1" dirty="0">
                <a:solidFill>
                  <a:srgbClr val="010006"/>
                </a:solidFill>
              </a:rPr>
              <a:t>Ζημιά από φωτιά σε ένα εργοστάσιο</a:t>
            </a:r>
            <a:endParaRPr lang="en-US" sz="1800" i="1" dirty="0">
              <a:solidFill>
                <a:srgbClr val="010006"/>
              </a:solidFill>
            </a:endParaRPr>
          </a:p>
          <a:p>
            <a:pPr marL="1828800" lvl="4" indent="0">
              <a:buNone/>
            </a:pPr>
            <a:endParaRPr lang="el-GR" dirty="0">
              <a:solidFill>
                <a:srgbClr val="010006"/>
              </a:solidFill>
            </a:endParaRPr>
          </a:p>
        </p:txBody>
      </p:sp>
      <p:grpSp>
        <p:nvGrpSpPr>
          <p:cNvPr id="8" name="Group 7">
            <a:extLst>
              <a:ext uri="{FF2B5EF4-FFF2-40B4-BE49-F238E27FC236}">
                <a16:creationId xmlns:a16="http://schemas.microsoft.com/office/drawing/2014/main" id="{8F599015-B8E6-41CF-9CE0-FDB60BAE426A}"/>
              </a:ext>
            </a:extLst>
          </p:cNvPr>
          <p:cNvGrpSpPr/>
          <p:nvPr/>
        </p:nvGrpSpPr>
        <p:grpSpPr>
          <a:xfrm>
            <a:off x="683568" y="4714489"/>
            <a:ext cx="6992796" cy="413622"/>
            <a:chOff x="683568" y="4714489"/>
            <a:chExt cx="6992796" cy="413622"/>
          </a:xfrm>
        </p:grpSpPr>
        <p:pic>
          <p:nvPicPr>
            <p:cNvPr id="9" name="Picture 2" descr="Πανελλήνιος Σύνδεσμος Στελεχών Διαχείρισης Κινδύνων">
              <a:extLst>
                <a:ext uri="{FF2B5EF4-FFF2-40B4-BE49-F238E27FC236}">
                  <a16:creationId xmlns:a16="http://schemas.microsoft.com/office/drawing/2014/main" id="{338C2695-AED7-4A5A-8B8A-D35CE7FBAD6E}"/>
                </a:ext>
              </a:extLst>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83568" y="4714489"/>
              <a:ext cx="1008112" cy="3570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descr="Home - Federation of European Risk Management Associations – FERMA">
              <a:extLst>
                <a:ext uri="{FF2B5EF4-FFF2-40B4-BE49-F238E27FC236}">
                  <a16:creationId xmlns:a16="http://schemas.microsoft.com/office/drawing/2014/main" id="{23CCE6A2-358A-4B19-A829-079EC553757F}"/>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397490" y="4832916"/>
              <a:ext cx="878366" cy="24730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4">
              <a:extLst>
                <a:ext uri="{FF2B5EF4-FFF2-40B4-BE49-F238E27FC236}">
                  <a16:creationId xmlns:a16="http://schemas.microsoft.com/office/drawing/2014/main" id="{973763BD-593F-4B6D-8F77-6F7B27EF18EB}"/>
                </a:ext>
              </a:extLst>
            </p:cNvPr>
            <p:cNvSpPr>
              <a:spLocks noChangeArrowheads="1"/>
            </p:cNvSpPr>
            <p:nvPr/>
          </p:nvSpPr>
          <p:spPr bwMode="auto">
            <a:xfrm>
              <a:off x="5991287" y="4861198"/>
              <a:ext cx="168507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lang="en-US" altLang="en-US" sz="900" b="1" dirty="0">
                  <a:solidFill>
                    <a:schemeClr val="tx2"/>
                  </a:solidFill>
                  <a:latin typeface="Arial" panose="020B0604020202020204" pitchFamily="34" charset="0"/>
                </a:rPr>
                <a:t> </a:t>
              </a:r>
              <a:r>
                <a:rPr lang="el-GR" altLang="en-US" sz="900" b="1" dirty="0">
                  <a:solidFill>
                    <a:schemeClr val="tx2"/>
                  </a:solidFill>
                  <a:latin typeface="Arial" panose="020B0604020202020204" pitchFamily="34" charset="0"/>
                </a:rPr>
                <a:t> </a:t>
              </a:r>
              <a:r>
                <a:rPr lang="en-US" altLang="en-US" sz="900" b="1" dirty="0">
                  <a:solidFill>
                    <a:schemeClr val="tx2"/>
                  </a:solidFill>
                  <a:latin typeface="Arial" panose="020B0604020202020204" pitchFamily="34" charset="0"/>
                </a:rPr>
                <a:t>Visit us: </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www.harima</a:t>
              </a:r>
              <a:r>
                <a:rPr kumimoji="0" lang="el-GR"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gr</a:t>
              </a:r>
              <a:endParaRPr kumimoji="0" lang="en-US" altLang="en-US" sz="900" b="1" i="0" u="none" strike="noStrike" cap="none" normalizeH="0" baseline="0" dirty="0">
                <a:ln>
                  <a:noFill/>
                </a:ln>
                <a:solidFill>
                  <a:schemeClr val="tx1"/>
                </a:solidFill>
                <a:effectLst/>
                <a:latin typeface="Arial" panose="020B0604020202020204" pitchFamily="34" charset="0"/>
              </a:endParaRPr>
            </a:p>
          </p:txBody>
        </p:sp>
        <p:sp>
          <p:nvSpPr>
            <p:cNvPr id="16" name="Rectangle 8">
              <a:extLst>
                <a:ext uri="{FF2B5EF4-FFF2-40B4-BE49-F238E27FC236}">
                  <a16:creationId xmlns:a16="http://schemas.microsoft.com/office/drawing/2014/main" id="{92BB3336-46E9-4ADE-AD76-1DD60B49B938}"/>
                </a:ext>
              </a:extLst>
            </p:cNvPr>
            <p:cNvSpPr>
              <a:spLocks noChangeArrowheads="1"/>
            </p:cNvSpPr>
            <p:nvPr/>
          </p:nvSpPr>
          <p:spPr bwMode="auto">
            <a:xfrm>
              <a:off x="1691680" y="4897279"/>
              <a:ext cx="80021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n-US" sz="900" b="1" dirty="0">
                  <a:solidFill>
                    <a:schemeClr val="tx2"/>
                  </a:solidFill>
                  <a:latin typeface="Arial" panose="020B0604020202020204" pitchFamily="34" charset="0"/>
                  <a:ea typeface="Calibri" panose="020F0502020204030204" pitchFamily="34" charset="0"/>
                </a:rPr>
                <a:t>Μ</a:t>
              </a:r>
              <a:r>
                <a:rPr kumimoji="0" lang="en-US" altLang="en-US" sz="900" b="1" i="0" u="none" strike="noStrike" cap="none" normalizeH="0" baseline="0" dirty="0">
                  <a:ln>
                    <a:noFill/>
                  </a:ln>
                  <a:solidFill>
                    <a:schemeClr val="tx2"/>
                  </a:solidFill>
                  <a:effectLst/>
                  <a:latin typeface="Arial" panose="020B0604020202020204" pitchFamily="34" charset="0"/>
                  <a:ea typeface="Calibri" panose="020F0502020204030204" pitchFamily="34" charset="0"/>
                </a:rPr>
                <a:t>ember of </a:t>
              </a:r>
              <a:endParaRPr kumimoji="0" lang="en-US" altLang="en-US" sz="900" b="1" i="0" u="none" strike="noStrike" cap="none" normalizeH="0" baseline="0" dirty="0">
                <a:ln>
                  <a:noFill/>
                </a:ln>
                <a:solidFill>
                  <a:schemeClr val="tx2"/>
                </a:solidFill>
                <a:effectLst/>
                <a:latin typeface="Arial" panose="020B0604020202020204" pitchFamily="34" charset="0"/>
              </a:endParaRPr>
            </a:p>
          </p:txBody>
        </p:sp>
      </p:grpSp>
    </p:spTree>
    <p:extLst>
      <p:ext uri="{BB962C8B-B14F-4D97-AF65-F5344CB8AC3E}">
        <p14:creationId xmlns:p14="http://schemas.microsoft.com/office/powerpoint/2010/main" val="56681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C4C26A2-B04C-48CB-8B18-AC908C620A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25" r="11989"/>
          <a:stretch/>
        </p:blipFill>
        <p:spPr>
          <a:xfrm>
            <a:off x="7821000" y="-1"/>
            <a:ext cx="1332519" cy="5143499"/>
          </a:xfrm>
          <a:prstGeom prst="rect">
            <a:avLst/>
          </a:prstGeom>
        </p:spPr>
      </p:pic>
      <p:cxnSp>
        <p:nvCxnSpPr>
          <p:cNvPr id="10" name="Straight Connector 9">
            <a:extLst>
              <a:ext uri="{FF2B5EF4-FFF2-40B4-BE49-F238E27FC236}">
                <a16:creationId xmlns:a16="http://schemas.microsoft.com/office/drawing/2014/main" id="{3EFB6CC1-63BE-4E0A-91F6-2F52E6920C7A}"/>
              </a:ext>
            </a:extLst>
          </p:cNvPr>
          <p:cNvCxnSpPr>
            <a:cxnSpLocks/>
          </p:cNvCxnSpPr>
          <p:nvPr/>
        </p:nvCxnSpPr>
        <p:spPr>
          <a:xfrm>
            <a:off x="683568" y="4659982"/>
            <a:ext cx="7992888" cy="0"/>
          </a:xfrm>
          <a:prstGeom prst="line">
            <a:avLst/>
          </a:prstGeom>
          <a:ln>
            <a:solidFill>
              <a:srgbClr val="2F95B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83DB8A9-D000-4398-AD4B-8347FA9B0D24}"/>
              </a:ext>
            </a:extLst>
          </p:cNvPr>
          <p:cNvSpPr/>
          <p:nvPr/>
        </p:nvSpPr>
        <p:spPr>
          <a:xfrm>
            <a:off x="467544" y="483518"/>
            <a:ext cx="8685976" cy="504000"/>
          </a:xfrm>
          <a:prstGeom prst="rect">
            <a:avLst/>
          </a:prstGeom>
          <a:solidFill>
            <a:srgbClr val="2F95B6"/>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sp>
        <p:nvSpPr>
          <p:cNvPr id="12" name="Title 1">
            <a:extLst>
              <a:ext uri="{FF2B5EF4-FFF2-40B4-BE49-F238E27FC236}">
                <a16:creationId xmlns:a16="http://schemas.microsoft.com/office/drawing/2014/main" id="{664AF430-2268-43C2-BCD8-77B584D0FE04}"/>
              </a:ext>
            </a:extLst>
          </p:cNvPr>
          <p:cNvSpPr txBox="1">
            <a:spLocks/>
          </p:cNvSpPr>
          <p:nvPr/>
        </p:nvSpPr>
        <p:spPr>
          <a:xfrm>
            <a:off x="899592" y="486883"/>
            <a:ext cx="8149952" cy="504056"/>
          </a:xfrm>
          <a:prstGeom prst="rect">
            <a:avLst/>
          </a:prstGeom>
        </p:spPr>
        <p:txBody>
          <a:bodyPr/>
          <a:lstStyle>
            <a:lvl1pPr algn="r" rtl="0" eaLnBrk="0" fontAlgn="base" hangingPunct="0">
              <a:spcBef>
                <a:spcPct val="0"/>
              </a:spcBef>
              <a:spcAft>
                <a:spcPct val="0"/>
              </a:spcAft>
              <a:defRPr sz="2300" kern="1200">
                <a:solidFill>
                  <a:schemeClr val="bg1"/>
                </a:solidFill>
                <a:latin typeface="+mj-lt"/>
                <a:ea typeface="+mj-ea"/>
                <a:cs typeface="+mj-cs"/>
              </a:defRPr>
            </a:lvl1pPr>
            <a:lvl2pPr algn="r" rtl="0" eaLnBrk="0" fontAlgn="base" hangingPunct="0">
              <a:spcBef>
                <a:spcPct val="0"/>
              </a:spcBef>
              <a:spcAft>
                <a:spcPct val="0"/>
              </a:spcAft>
              <a:defRPr sz="2300">
                <a:solidFill>
                  <a:schemeClr val="bg1"/>
                </a:solidFill>
                <a:latin typeface="Calibri" pitchFamily="34" charset="0"/>
              </a:defRPr>
            </a:lvl2pPr>
            <a:lvl3pPr algn="r" rtl="0" eaLnBrk="0" fontAlgn="base" hangingPunct="0">
              <a:spcBef>
                <a:spcPct val="0"/>
              </a:spcBef>
              <a:spcAft>
                <a:spcPct val="0"/>
              </a:spcAft>
              <a:defRPr sz="2300">
                <a:solidFill>
                  <a:schemeClr val="bg1"/>
                </a:solidFill>
                <a:latin typeface="Calibri" pitchFamily="34" charset="0"/>
              </a:defRPr>
            </a:lvl3pPr>
            <a:lvl4pPr algn="r" rtl="0" eaLnBrk="0" fontAlgn="base" hangingPunct="0">
              <a:spcBef>
                <a:spcPct val="0"/>
              </a:spcBef>
              <a:spcAft>
                <a:spcPct val="0"/>
              </a:spcAft>
              <a:defRPr sz="2300">
                <a:solidFill>
                  <a:schemeClr val="bg1"/>
                </a:solidFill>
                <a:latin typeface="Calibri" pitchFamily="34" charset="0"/>
              </a:defRPr>
            </a:lvl4pPr>
            <a:lvl5pPr algn="r" rtl="0" eaLnBrk="0" fontAlgn="base" hangingPunct="0">
              <a:spcBef>
                <a:spcPct val="0"/>
              </a:spcBef>
              <a:spcAft>
                <a:spcPct val="0"/>
              </a:spcAft>
              <a:defRPr sz="23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2600" dirty="0"/>
              <a:t>Η υποτιμημένη πρόκληση του </a:t>
            </a:r>
            <a:r>
              <a:rPr lang="en-GB" sz="2600" dirty="0"/>
              <a:t>Risk Manager</a:t>
            </a:r>
            <a:r>
              <a:rPr lang="el-GR" sz="2600" dirty="0"/>
              <a:t>: </a:t>
            </a:r>
          </a:p>
          <a:p>
            <a:endParaRPr lang="el-GR" sz="2600" dirty="0"/>
          </a:p>
        </p:txBody>
      </p:sp>
      <p:sp>
        <p:nvSpPr>
          <p:cNvPr id="13" name="Content Placeholder 2">
            <a:extLst>
              <a:ext uri="{FF2B5EF4-FFF2-40B4-BE49-F238E27FC236}">
                <a16:creationId xmlns:a16="http://schemas.microsoft.com/office/drawing/2014/main" id="{AD5849EB-AE7D-48F3-A9A6-4C3BE4BFC61D}"/>
              </a:ext>
            </a:extLst>
          </p:cNvPr>
          <p:cNvSpPr txBox="1">
            <a:spLocks/>
          </p:cNvSpPr>
          <p:nvPr/>
        </p:nvSpPr>
        <p:spPr bwMode="auto">
          <a:xfrm>
            <a:off x="899592" y="1203598"/>
            <a:ext cx="6336704" cy="349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96419"/>
              </a:buClr>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96419"/>
              </a:buClr>
              <a:buSzPct val="80000"/>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2800" dirty="0">
                <a:solidFill>
                  <a:srgbClr val="0070C0"/>
                </a:solidFill>
              </a:rPr>
              <a:t>Πως να είναι επικοινωνιακός</a:t>
            </a:r>
            <a:endParaRPr lang="en-US" sz="2800" i="1" dirty="0">
              <a:solidFill>
                <a:srgbClr val="0070C0"/>
              </a:solidFill>
            </a:endParaRPr>
          </a:p>
          <a:p>
            <a:pPr marL="1828800" lvl="4" indent="0">
              <a:buNone/>
            </a:pPr>
            <a:endParaRPr lang="el-GR" dirty="0">
              <a:solidFill>
                <a:srgbClr val="010006"/>
              </a:solidFill>
            </a:endParaRPr>
          </a:p>
        </p:txBody>
      </p:sp>
      <p:sp>
        <p:nvSpPr>
          <p:cNvPr id="14" name="Content Placeholder 2">
            <a:extLst>
              <a:ext uri="{FF2B5EF4-FFF2-40B4-BE49-F238E27FC236}">
                <a16:creationId xmlns:a16="http://schemas.microsoft.com/office/drawing/2014/main" id="{DEC72C9D-797F-45BB-894B-A0E4DA5B7536}"/>
              </a:ext>
            </a:extLst>
          </p:cNvPr>
          <p:cNvSpPr txBox="1">
            <a:spLocks/>
          </p:cNvSpPr>
          <p:nvPr/>
        </p:nvSpPr>
        <p:spPr bwMode="auto">
          <a:xfrm>
            <a:off x="899592" y="1886742"/>
            <a:ext cx="6552728" cy="18206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96419"/>
              </a:buClr>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96419"/>
              </a:buClr>
              <a:buSzPct val="80000"/>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96419"/>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F95B6"/>
              </a:buClr>
            </a:pPr>
            <a:r>
              <a:rPr lang="el-GR" sz="2200" dirty="0">
                <a:solidFill>
                  <a:srgbClr val="010006"/>
                </a:solidFill>
              </a:rPr>
              <a:t>Το </a:t>
            </a:r>
            <a:r>
              <a:rPr lang="el-GR" sz="2200" dirty="0">
                <a:solidFill>
                  <a:srgbClr val="0070C0"/>
                </a:solidFill>
              </a:rPr>
              <a:t>Πως</a:t>
            </a:r>
            <a:r>
              <a:rPr lang="el-GR" sz="2200" dirty="0">
                <a:solidFill>
                  <a:srgbClr val="010006"/>
                </a:solidFill>
              </a:rPr>
              <a:t> επικοινωνεί είναι σημαντικότερο του </a:t>
            </a:r>
            <a:endParaRPr lang="en-US" sz="2200" dirty="0">
              <a:solidFill>
                <a:srgbClr val="010006"/>
              </a:solidFill>
            </a:endParaRPr>
          </a:p>
          <a:p>
            <a:pPr marL="0" indent="0">
              <a:buClr>
                <a:srgbClr val="2F95B6"/>
              </a:buClr>
              <a:buNone/>
            </a:pPr>
            <a:r>
              <a:rPr lang="en-US" sz="2200" dirty="0">
                <a:solidFill>
                  <a:srgbClr val="010006"/>
                </a:solidFill>
              </a:rPr>
              <a:t>      </a:t>
            </a:r>
            <a:r>
              <a:rPr lang="el-GR" sz="2200" dirty="0">
                <a:solidFill>
                  <a:srgbClr val="0070C0"/>
                </a:solidFill>
              </a:rPr>
              <a:t>Τι </a:t>
            </a:r>
            <a:r>
              <a:rPr lang="el-GR" sz="2200" dirty="0">
                <a:solidFill>
                  <a:srgbClr val="010006"/>
                </a:solidFill>
              </a:rPr>
              <a:t>επικοινωνεί</a:t>
            </a:r>
            <a:endParaRPr lang="en-US" sz="2200" dirty="0">
              <a:solidFill>
                <a:srgbClr val="010006"/>
              </a:solidFill>
            </a:endParaRPr>
          </a:p>
          <a:p>
            <a:pPr marL="0" indent="0" algn="just">
              <a:buFont typeface="Wingdings" pitchFamily="2" charset="2"/>
              <a:buNone/>
            </a:pPr>
            <a:endParaRPr lang="en-US" dirty="0">
              <a:solidFill>
                <a:srgbClr val="010006"/>
              </a:solidFill>
            </a:endParaRPr>
          </a:p>
          <a:p>
            <a:pPr marL="0" indent="0" algn="just">
              <a:buFont typeface="Wingdings" pitchFamily="2" charset="2"/>
              <a:buNone/>
            </a:pPr>
            <a:endParaRPr lang="en-US" b="1" dirty="0">
              <a:solidFill>
                <a:srgbClr val="010006"/>
              </a:solidFill>
            </a:endParaRPr>
          </a:p>
          <a:p>
            <a:pPr marL="0" indent="0" algn="just">
              <a:buFont typeface="Wingdings" pitchFamily="2" charset="2"/>
              <a:buNone/>
            </a:pPr>
            <a:endParaRPr lang="en-US" dirty="0">
              <a:solidFill>
                <a:srgbClr val="010006"/>
              </a:solidFill>
            </a:endParaRPr>
          </a:p>
        </p:txBody>
      </p:sp>
      <p:sp>
        <p:nvSpPr>
          <p:cNvPr id="9" name="TextBox 8">
            <a:extLst>
              <a:ext uri="{FF2B5EF4-FFF2-40B4-BE49-F238E27FC236}">
                <a16:creationId xmlns:a16="http://schemas.microsoft.com/office/drawing/2014/main" id="{D4DB68C6-D54D-46AB-ABA6-0330DDB09B76}"/>
              </a:ext>
            </a:extLst>
          </p:cNvPr>
          <p:cNvSpPr txBox="1"/>
          <p:nvPr/>
        </p:nvSpPr>
        <p:spPr>
          <a:xfrm>
            <a:off x="5436096" y="4155926"/>
            <a:ext cx="1512168" cy="261610"/>
          </a:xfrm>
          <a:prstGeom prst="rect">
            <a:avLst/>
          </a:prstGeom>
          <a:noFill/>
        </p:spPr>
        <p:txBody>
          <a:bodyPr wrap="square">
            <a:spAutoFit/>
          </a:bodyPr>
          <a:lstStyle/>
          <a:p>
            <a:r>
              <a:rPr lang="en-GB" sz="1100" b="1" dirty="0"/>
              <a:t>Mireille </a:t>
            </a:r>
            <a:r>
              <a:rPr lang="en-GB" sz="1100" b="1" dirty="0" err="1"/>
              <a:t>Guiliano</a:t>
            </a:r>
            <a:endParaRPr lang="en-GB" sz="1100" b="1" dirty="0"/>
          </a:p>
        </p:txBody>
      </p:sp>
      <p:sp>
        <p:nvSpPr>
          <p:cNvPr id="3" name="TextBox 2">
            <a:extLst>
              <a:ext uri="{FF2B5EF4-FFF2-40B4-BE49-F238E27FC236}">
                <a16:creationId xmlns:a16="http://schemas.microsoft.com/office/drawing/2014/main" id="{DF37F842-2703-49EE-9AD5-1FE806027B89}"/>
              </a:ext>
            </a:extLst>
          </p:cNvPr>
          <p:cNvSpPr txBox="1"/>
          <p:nvPr/>
        </p:nvSpPr>
        <p:spPr>
          <a:xfrm>
            <a:off x="1217144" y="2715766"/>
            <a:ext cx="4074935" cy="1754326"/>
          </a:xfrm>
          <a:prstGeom prst="rect">
            <a:avLst/>
          </a:prstGeom>
          <a:noFill/>
        </p:spPr>
        <p:txBody>
          <a:bodyPr wrap="square" rtlCol="0">
            <a:spAutoFit/>
          </a:bodyPr>
          <a:lstStyle/>
          <a:p>
            <a:r>
              <a:rPr lang="el-GR" i="1" dirty="0"/>
              <a:t>«Η ευφυΐα, η γνώση και η εμπειρία</a:t>
            </a:r>
            <a:br>
              <a:rPr lang="el-GR" i="1" dirty="0"/>
            </a:br>
            <a:r>
              <a:rPr lang="el-GR" i="1" dirty="0"/>
              <a:t>είναι σημαντικές και μπορεί να σας βρουν δουλειά, αλλά οι ισχυρές δεξιότητες επικοινωνίας είναι</a:t>
            </a:r>
            <a:br>
              <a:rPr lang="el-GR" i="1" dirty="0"/>
            </a:br>
            <a:r>
              <a:rPr lang="el-GR" i="1" dirty="0"/>
              <a:t>αυτές που θα σας οδηγήσουν στο να ανεβείτε τις βαθμίδες της ιεραρχίας</a:t>
            </a:r>
            <a:r>
              <a:rPr lang="en-US" i="1" dirty="0"/>
              <a:t>.</a:t>
            </a:r>
            <a:r>
              <a:rPr lang="el-GR" i="1" dirty="0"/>
              <a:t>»</a:t>
            </a:r>
          </a:p>
        </p:txBody>
      </p:sp>
      <p:grpSp>
        <p:nvGrpSpPr>
          <p:cNvPr id="15" name="Group 14">
            <a:extLst>
              <a:ext uri="{FF2B5EF4-FFF2-40B4-BE49-F238E27FC236}">
                <a16:creationId xmlns:a16="http://schemas.microsoft.com/office/drawing/2014/main" id="{7BC3845B-FE72-48B5-AB05-7B4151535D9E}"/>
              </a:ext>
            </a:extLst>
          </p:cNvPr>
          <p:cNvGrpSpPr/>
          <p:nvPr/>
        </p:nvGrpSpPr>
        <p:grpSpPr>
          <a:xfrm>
            <a:off x="683568" y="4714489"/>
            <a:ext cx="6992796" cy="413622"/>
            <a:chOff x="683568" y="4714489"/>
            <a:chExt cx="6992796" cy="413622"/>
          </a:xfrm>
        </p:grpSpPr>
        <p:pic>
          <p:nvPicPr>
            <p:cNvPr id="16" name="Picture 2" descr="Πανελλήνιος Σύνδεσμος Στελεχών Διαχείρισης Κινδύνων">
              <a:extLst>
                <a:ext uri="{FF2B5EF4-FFF2-40B4-BE49-F238E27FC236}">
                  <a16:creationId xmlns:a16="http://schemas.microsoft.com/office/drawing/2014/main" id="{82652534-38CF-4BEE-969F-9B7F6F266BC3}"/>
                </a:ext>
              </a:extLst>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83568" y="4714489"/>
              <a:ext cx="1008112" cy="3570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 descr="Home - Federation of European Risk Management Associations – FERMA">
              <a:extLst>
                <a:ext uri="{FF2B5EF4-FFF2-40B4-BE49-F238E27FC236}">
                  <a16:creationId xmlns:a16="http://schemas.microsoft.com/office/drawing/2014/main" id="{85E9FDE9-08A4-46B3-B849-A02B9C9BCA06}"/>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397490" y="4832916"/>
              <a:ext cx="878366" cy="24730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4">
              <a:extLst>
                <a:ext uri="{FF2B5EF4-FFF2-40B4-BE49-F238E27FC236}">
                  <a16:creationId xmlns:a16="http://schemas.microsoft.com/office/drawing/2014/main" id="{4FE88853-96DC-4669-BDF2-E6160C0746A1}"/>
                </a:ext>
              </a:extLst>
            </p:cNvPr>
            <p:cNvSpPr>
              <a:spLocks noChangeArrowheads="1"/>
            </p:cNvSpPr>
            <p:nvPr/>
          </p:nvSpPr>
          <p:spPr bwMode="auto">
            <a:xfrm>
              <a:off x="5991287" y="4861198"/>
              <a:ext cx="168507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lang="en-US" altLang="en-US" sz="900" b="1" dirty="0">
                  <a:solidFill>
                    <a:schemeClr val="tx2"/>
                  </a:solidFill>
                  <a:latin typeface="Arial" panose="020B0604020202020204" pitchFamily="34" charset="0"/>
                </a:rPr>
                <a:t> </a:t>
              </a:r>
              <a:r>
                <a:rPr lang="el-GR" altLang="en-US" sz="900" b="1" dirty="0">
                  <a:solidFill>
                    <a:schemeClr val="tx2"/>
                  </a:solidFill>
                  <a:latin typeface="Arial" panose="020B0604020202020204" pitchFamily="34" charset="0"/>
                </a:rPr>
                <a:t> </a:t>
              </a:r>
              <a:r>
                <a:rPr lang="en-US" altLang="en-US" sz="900" b="1" dirty="0">
                  <a:solidFill>
                    <a:schemeClr val="tx2"/>
                  </a:solidFill>
                  <a:latin typeface="Arial" panose="020B0604020202020204" pitchFamily="34" charset="0"/>
                </a:rPr>
                <a:t>Visit us: </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www.harima</a:t>
              </a:r>
              <a:r>
                <a:rPr kumimoji="0" lang="el-GR"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gr</a:t>
              </a:r>
              <a:endParaRPr kumimoji="0" lang="en-US" altLang="en-US" sz="900" b="1" i="0" u="none" strike="noStrike" cap="none" normalizeH="0" baseline="0" dirty="0">
                <a:ln>
                  <a:noFill/>
                </a:ln>
                <a:solidFill>
                  <a:schemeClr val="tx1"/>
                </a:solidFill>
                <a:effectLst/>
                <a:latin typeface="Arial" panose="020B0604020202020204" pitchFamily="34" charset="0"/>
              </a:endParaRPr>
            </a:p>
          </p:txBody>
        </p:sp>
        <p:sp>
          <p:nvSpPr>
            <p:cNvPr id="19" name="Rectangle 8">
              <a:extLst>
                <a:ext uri="{FF2B5EF4-FFF2-40B4-BE49-F238E27FC236}">
                  <a16:creationId xmlns:a16="http://schemas.microsoft.com/office/drawing/2014/main" id="{FB8074BF-6854-4E07-9231-483C591293C7}"/>
                </a:ext>
              </a:extLst>
            </p:cNvPr>
            <p:cNvSpPr>
              <a:spLocks noChangeArrowheads="1"/>
            </p:cNvSpPr>
            <p:nvPr/>
          </p:nvSpPr>
          <p:spPr bwMode="auto">
            <a:xfrm>
              <a:off x="1691680" y="4897279"/>
              <a:ext cx="80021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n-US" sz="900" b="1" dirty="0">
                  <a:solidFill>
                    <a:schemeClr val="tx2"/>
                  </a:solidFill>
                  <a:latin typeface="Arial" panose="020B0604020202020204" pitchFamily="34" charset="0"/>
                  <a:ea typeface="Calibri" panose="020F0502020204030204" pitchFamily="34" charset="0"/>
                </a:rPr>
                <a:t>Μ</a:t>
              </a:r>
              <a:r>
                <a:rPr kumimoji="0" lang="en-US" altLang="en-US" sz="900" b="1" i="0" u="none" strike="noStrike" cap="none" normalizeH="0" baseline="0" dirty="0">
                  <a:ln>
                    <a:noFill/>
                  </a:ln>
                  <a:solidFill>
                    <a:schemeClr val="tx2"/>
                  </a:solidFill>
                  <a:effectLst/>
                  <a:latin typeface="Arial" panose="020B0604020202020204" pitchFamily="34" charset="0"/>
                  <a:ea typeface="Calibri" panose="020F0502020204030204" pitchFamily="34" charset="0"/>
                </a:rPr>
                <a:t>ember of </a:t>
              </a:r>
              <a:endParaRPr kumimoji="0" lang="en-US" altLang="en-US" sz="900" b="1" i="0" u="none" strike="noStrike" cap="none" normalizeH="0" baseline="0" dirty="0">
                <a:ln>
                  <a:noFill/>
                </a:ln>
                <a:solidFill>
                  <a:schemeClr val="tx2"/>
                </a:solidFill>
                <a:effectLst/>
                <a:latin typeface="Arial" panose="020B0604020202020204" pitchFamily="34" charset="0"/>
              </a:endParaRPr>
            </a:p>
          </p:txBody>
        </p:sp>
      </p:grpSp>
    </p:spTree>
    <p:extLst>
      <p:ext uri="{BB962C8B-B14F-4D97-AF65-F5344CB8AC3E}">
        <p14:creationId xmlns:p14="http://schemas.microsoft.com/office/powerpoint/2010/main" val="1403291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C4C26A2-B04C-48CB-8B18-AC908C620A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25" r="11989"/>
          <a:stretch/>
        </p:blipFill>
        <p:spPr>
          <a:xfrm>
            <a:off x="7821000" y="-1"/>
            <a:ext cx="1332519" cy="5143499"/>
          </a:xfrm>
          <a:prstGeom prst="rect">
            <a:avLst/>
          </a:prstGeom>
        </p:spPr>
      </p:pic>
      <p:cxnSp>
        <p:nvCxnSpPr>
          <p:cNvPr id="10" name="Straight Connector 9">
            <a:extLst>
              <a:ext uri="{FF2B5EF4-FFF2-40B4-BE49-F238E27FC236}">
                <a16:creationId xmlns:a16="http://schemas.microsoft.com/office/drawing/2014/main" id="{3EFB6CC1-63BE-4E0A-91F6-2F52E6920C7A}"/>
              </a:ext>
            </a:extLst>
          </p:cNvPr>
          <p:cNvCxnSpPr>
            <a:cxnSpLocks/>
          </p:cNvCxnSpPr>
          <p:nvPr/>
        </p:nvCxnSpPr>
        <p:spPr>
          <a:xfrm>
            <a:off x="683568" y="4659982"/>
            <a:ext cx="7992888" cy="0"/>
          </a:xfrm>
          <a:prstGeom prst="line">
            <a:avLst/>
          </a:prstGeom>
          <a:ln>
            <a:solidFill>
              <a:srgbClr val="2F95B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83DB8A9-D000-4398-AD4B-8347FA9B0D24}"/>
              </a:ext>
            </a:extLst>
          </p:cNvPr>
          <p:cNvSpPr/>
          <p:nvPr/>
        </p:nvSpPr>
        <p:spPr>
          <a:xfrm>
            <a:off x="467544" y="483518"/>
            <a:ext cx="8685976" cy="504000"/>
          </a:xfrm>
          <a:prstGeom prst="rect">
            <a:avLst/>
          </a:prstGeom>
          <a:solidFill>
            <a:srgbClr val="2F95B6"/>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sp>
        <p:nvSpPr>
          <p:cNvPr id="12" name="Title 1">
            <a:extLst>
              <a:ext uri="{FF2B5EF4-FFF2-40B4-BE49-F238E27FC236}">
                <a16:creationId xmlns:a16="http://schemas.microsoft.com/office/drawing/2014/main" id="{664AF430-2268-43C2-BCD8-77B584D0FE04}"/>
              </a:ext>
            </a:extLst>
          </p:cNvPr>
          <p:cNvSpPr txBox="1">
            <a:spLocks/>
          </p:cNvSpPr>
          <p:nvPr/>
        </p:nvSpPr>
        <p:spPr>
          <a:xfrm>
            <a:off x="899592" y="486883"/>
            <a:ext cx="8149952" cy="504056"/>
          </a:xfrm>
          <a:prstGeom prst="rect">
            <a:avLst/>
          </a:prstGeom>
        </p:spPr>
        <p:txBody>
          <a:bodyPr/>
          <a:lstStyle>
            <a:lvl1pPr algn="r" rtl="0" eaLnBrk="0" fontAlgn="base" hangingPunct="0">
              <a:spcBef>
                <a:spcPct val="0"/>
              </a:spcBef>
              <a:spcAft>
                <a:spcPct val="0"/>
              </a:spcAft>
              <a:defRPr sz="2300" kern="1200">
                <a:solidFill>
                  <a:schemeClr val="bg1"/>
                </a:solidFill>
                <a:latin typeface="+mj-lt"/>
                <a:ea typeface="+mj-ea"/>
                <a:cs typeface="+mj-cs"/>
              </a:defRPr>
            </a:lvl1pPr>
            <a:lvl2pPr algn="r" rtl="0" eaLnBrk="0" fontAlgn="base" hangingPunct="0">
              <a:spcBef>
                <a:spcPct val="0"/>
              </a:spcBef>
              <a:spcAft>
                <a:spcPct val="0"/>
              </a:spcAft>
              <a:defRPr sz="2300">
                <a:solidFill>
                  <a:schemeClr val="bg1"/>
                </a:solidFill>
                <a:latin typeface="Calibri" pitchFamily="34" charset="0"/>
              </a:defRPr>
            </a:lvl2pPr>
            <a:lvl3pPr algn="r" rtl="0" eaLnBrk="0" fontAlgn="base" hangingPunct="0">
              <a:spcBef>
                <a:spcPct val="0"/>
              </a:spcBef>
              <a:spcAft>
                <a:spcPct val="0"/>
              </a:spcAft>
              <a:defRPr sz="2300">
                <a:solidFill>
                  <a:schemeClr val="bg1"/>
                </a:solidFill>
                <a:latin typeface="Calibri" pitchFamily="34" charset="0"/>
              </a:defRPr>
            </a:lvl3pPr>
            <a:lvl4pPr algn="r" rtl="0" eaLnBrk="0" fontAlgn="base" hangingPunct="0">
              <a:spcBef>
                <a:spcPct val="0"/>
              </a:spcBef>
              <a:spcAft>
                <a:spcPct val="0"/>
              </a:spcAft>
              <a:defRPr sz="2300">
                <a:solidFill>
                  <a:schemeClr val="bg1"/>
                </a:solidFill>
                <a:latin typeface="Calibri" pitchFamily="34" charset="0"/>
              </a:defRPr>
            </a:lvl4pPr>
            <a:lvl5pPr algn="r" rtl="0" eaLnBrk="0" fontAlgn="base" hangingPunct="0">
              <a:spcBef>
                <a:spcPct val="0"/>
              </a:spcBef>
              <a:spcAft>
                <a:spcPct val="0"/>
              </a:spcAft>
              <a:defRPr sz="23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2600" dirty="0"/>
              <a:t>Η πυξίδα επικοινωνίας του </a:t>
            </a:r>
            <a:r>
              <a:rPr lang="el-GR" sz="2600" dirty="0" err="1"/>
              <a:t>Risk</a:t>
            </a:r>
            <a:r>
              <a:rPr lang="el-GR" sz="2600" dirty="0"/>
              <a:t> </a:t>
            </a:r>
            <a:r>
              <a:rPr lang="el-GR" sz="2600" dirty="0" err="1"/>
              <a:t>Manager</a:t>
            </a:r>
            <a:r>
              <a:rPr lang="en-US" sz="2600" dirty="0"/>
              <a:t> </a:t>
            </a:r>
            <a:endParaRPr lang="el-GR" sz="2600" dirty="0"/>
          </a:p>
        </p:txBody>
      </p:sp>
      <p:grpSp>
        <p:nvGrpSpPr>
          <p:cNvPr id="13" name="Group 12">
            <a:extLst>
              <a:ext uri="{FF2B5EF4-FFF2-40B4-BE49-F238E27FC236}">
                <a16:creationId xmlns:a16="http://schemas.microsoft.com/office/drawing/2014/main" id="{44D9AD7F-FFC6-4940-AF32-597995C4D5CF}"/>
              </a:ext>
            </a:extLst>
          </p:cNvPr>
          <p:cNvGrpSpPr/>
          <p:nvPr/>
        </p:nvGrpSpPr>
        <p:grpSpPr>
          <a:xfrm>
            <a:off x="683568" y="4714489"/>
            <a:ext cx="6992796" cy="413622"/>
            <a:chOff x="683568" y="4714489"/>
            <a:chExt cx="6992796" cy="413622"/>
          </a:xfrm>
        </p:grpSpPr>
        <p:pic>
          <p:nvPicPr>
            <p:cNvPr id="14" name="Picture 2" descr="Πανελλήνιος Σύνδεσμος Στελεχών Διαχείρισης Κινδύνων">
              <a:extLst>
                <a:ext uri="{FF2B5EF4-FFF2-40B4-BE49-F238E27FC236}">
                  <a16:creationId xmlns:a16="http://schemas.microsoft.com/office/drawing/2014/main" id="{C6CCE322-4AB0-40E8-BA63-8C29A96E756B}"/>
                </a:ext>
              </a:extLst>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83568" y="4714489"/>
              <a:ext cx="1008112" cy="3570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descr="Home - Federation of European Risk Management Associations – FERMA">
              <a:extLst>
                <a:ext uri="{FF2B5EF4-FFF2-40B4-BE49-F238E27FC236}">
                  <a16:creationId xmlns:a16="http://schemas.microsoft.com/office/drawing/2014/main" id="{D5D1B0D9-73EC-428D-83EE-BDF036B248B5}"/>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397490" y="4832916"/>
              <a:ext cx="878366" cy="24730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4">
              <a:extLst>
                <a:ext uri="{FF2B5EF4-FFF2-40B4-BE49-F238E27FC236}">
                  <a16:creationId xmlns:a16="http://schemas.microsoft.com/office/drawing/2014/main" id="{79F302B3-DF92-4C9C-8A50-6DD91E1895D7}"/>
                </a:ext>
              </a:extLst>
            </p:cNvPr>
            <p:cNvSpPr>
              <a:spLocks noChangeArrowheads="1"/>
            </p:cNvSpPr>
            <p:nvPr/>
          </p:nvSpPr>
          <p:spPr bwMode="auto">
            <a:xfrm>
              <a:off x="5991287" y="4861198"/>
              <a:ext cx="168507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lang="en-US" altLang="en-US" sz="900" b="1" dirty="0">
                  <a:solidFill>
                    <a:schemeClr val="tx2"/>
                  </a:solidFill>
                  <a:latin typeface="Arial" panose="020B0604020202020204" pitchFamily="34" charset="0"/>
                </a:rPr>
                <a:t> </a:t>
              </a:r>
              <a:r>
                <a:rPr lang="el-GR" altLang="en-US" sz="900" b="1" dirty="0">
                  <a:solidFill>
                    <a:schemeClr val="tx2"/>
                  </a:solidFill>
                  <a:latin typeface="Arial" panose="020B0604020202020204" pitchFamily="34" charset="0"/>
                </a:rPr>
                <a:t> </a:t>
              </a:r>
              <a:r>
                <a:rPr lang="en-US" altLang="en-US" sz="900" b="1" dirty="0">
                  <a:solidFill>
                    <a:schemeClr val="tx2"/>
                  </a:solidFill>
                  <a:latin typeface="Arial" panose="020B0604020202020204" pitchFamily="34" charset="0"/>
                </a:rPr>
                <a:t>Visit us: </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www.harima</a:t>
              </a:r>
              <a:r>
                <a:rPr kumimoji="0" lang="el-GR"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8"/>
                </a:rPr>
                <a:t>gr</a:t>
              </a:r>
              <a:endParaRPr kumimoji="0" lang="en-US" altLang="en-US" sz="900" b="1" i="0" u="none" strike="noStrike" cap="none" normalizeH="0" baseline="0" dirty="0">
                <a:ln>
                  <a:noFill/>
                </a:ln>
                <a:solidFill>
                  <a:schemeClr val="tx1"/>
                </a:solidFill>
                <a:effectLst/>
                <a:latin typeface="Arial" panose="020B0604020202020204" pitchFamily="34" charset="0"/>
              </a:endParaRPr>
            </a:p>
          </p:txBody>
        </p:sp>
        <p:sp>
          <p:nvSpPr>
            <p:cNvPr id="17" name="Rectangle 8">
              <a:extLst>
                <a:ext uri="{FF2B5EF4-FFF2-40B4-BE49-F238E27FC236}">
                  <a16:creationId xmlns:a16="http://schemas.microsoft.com/office/drawing/2014/main" id="{E6E724E1-DAF5-4CA3-A064-3B8EA4E18A41}"/>
                </a:ext>
              </a:extLst>
            </p:cNvPr>
            <p:cNvSpPr>
              <a:spLocks noChangeArrowheads="1"/>
            </p:cNvSpPr>
            <p:nvPr/>
          </p:nvSpPr>
          <p:spPr bwMode="auto">
            <a:xfrm>
              <a:off x="1691680" y="4897279"/>
              <a:ext cx="80021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n-US" sz="900" b="1" dirty="0">
                  <a:solidFill>
                    <a:schemeClr val="tx2"/>
                  </a:solidFill>
                  <a:latin typeface="Arial" panose="020B0604020202020204" pitchFamily="34" charset="0"/>
                  <a:ea typeface="Calibri" panose="020F0502020204030204" pitchFamily="34" charset="0"/>
                </a:rPr>
                <a:t>Μ</a:t>
              </a:r>
              <a:r>
                <a:rPr kumimoji="0" lang="en-US" altLang="en-US" sz="900" b="1" i="0" u="none" strike="noStrike" cap="none" normalizeH="0" baseline="0" dirty="0">
                  <a:ln>
                    <a:noFill/>
                  </a:ln>
                  <a:solidFill>
                    <a:schemeClr val="tx2"/>
                  </a:solidFill>
                  <a:effectLst/>
                  <a:latin typeface="Arial" panose="020B0604020202020204" pitchFamily="34" charset="0"/>
                  <a:ea typeface="Calibri" panose="020F0502020204030204" pitchFamily="34" charset="0"/>
                </a:rPr>
                <a:t>ember of </a:t>
              </a:r>
              <a:endParaRPr kumimoji="0" lang="en-US" altLang="en-US" sz="900" b="1" i="0" u="none" strike="noStrike" cap="none" normalizeH="0" baseline="0" dirty="0">
                <a:ln>
                  <a:noFill/>
                </a:ln>
                <a:solidFill>
                  <a:schemeClr val="tx2"/>
                </a:solidFill>
                <a:effectLst/>
                <a:latin typeface="Arial" panose="020B0604020202020204" pitchFamily="34" charset="0"/>
              </a:endParaRPr>
            </a:p>
          </p:txBody>
        </p:sp>
      </p:grpSp>
      <p:grpSp>
        <p:nvGrpSpPr>
          <p:cNvPr id="21" name="Group 20">
            <a:extLst>
              <a:ext uri="{FF2B5EF4-FFF2-40B4-BE49-F238E27FC236}">
                <a16:creationId xmlns:a16="http://schemas.microsoft.com/office/drawing/2014/main" id="{01A6E4C5-03A2-40A2-A9E8-B7DD6EDDC182}"/>
              </a:ext>
            </a:extLst>
          </p:cNvPr>
          <p:cNvGrpSpPr/>
          <p:nvPr/>
        </p:nvGrpSpPr>
        <p:grpSpPr>
          <a:xfrm>
            <a:off x="1403648" y="1275606"/>
            <a:ext cx="4844613" cy="3291158"/>
            <a:chOff x="1403648" y="1275606"/>
            <a:chExt cx="4844613" cy="3291158"/>
          </a:xfrm>
        </p:grpSpPr>
        <p:sp>
          <p:nvSpPr>
            <p:cNvPr id="4" name="Rectangle 3">
              <a:extLst>
                <a:ext uri="{FF2B5EF4-FFF2-40B4-BE49-F238E27FC236}">
                  <a16:creationId xmlns:a16="http://schemas.microsoft.com/office/drawing/2014/main" id="{B5ED9604-0EB2-4647-82A9-70D7C9D51C09}"/>
                </a:ext>
              </a:extLst>
            </p:cNvPr>
            <p:cNvSpPr/>
            <p:nvPr/>
          </p:nvSpPr>
          <p:spPr>
            <a:xfrm>
              <a:off x="1619672" y="1419622"/>
              <a:ext cx="720080" cy="432042"/>
            </a:xfrm>
            <a:prstGeom prst="rect">
              <a:avLst/>
            </a:prstGeom>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grpSp>
          <p:nvGrpSpPr>
            <p:cNvPr id="6" name="Group 5">
              <a:extLst>
                <a:ext uri="{FF2B5EF4-FFF2-40B4-BE49-F238E27FC236}">
                  <a16:creationId xmlns:a16="http://schemas.microsoft.com/office/drawing/2014/main" id="{9EB2208F-EBE0-4A6C-B044-48A3CF3C7585}"/>
                </a:ext>
              </a:extLst>
            </p:cNvPr>
            <p:cNvGrpSpPr/>
            <p:nvPr/>
          </p:nvGrpSpPr>
          <p:grpSpPr>
            <a:xfrm>
              <a:off x="1403648" y="1275606"/>
              <a:ext cx="4844613" cy="3291158"/>
              <a:chOff x="1403648" y="1275606"/>
              <a:chExt cx="4844613" cy="3291158"/>
            </a:xfrm>
          </p:grpSpPr>
          <p:pic>
            <p:nvPicPr>
              <p:cNvPr id="3" name="Picture 2">
                <a:extLst>
                  <a:ext uri="{FF2B5EF4-FFF2-40B4-BE49-F238E27FC236}">
                    <a16:creationId xmlns:a16="http://schemas.microsoft.com/office/drawing/2014/main" id="{75AAFCAB-344A-45BD-8AF1-C43218A5886E}"/>
                  </a:ext>
                </a:extLst>
              </p:cNvPr>
              <p:cNvPicPr>
                <a:picLocks noChangeAspect="1"/>
              </p:cNvPicPr>
              <p:nvPr/>
            </p:nvPicPr>
            <p:blipFill>
              <a:blip r:embed="rId9"/>
              <a:stretch>
                <a:fillRect/>
              </a:stretch>
            </p:blipFill>
            <p:spPr>
              <a:xfrm>
                <a:off x="1691680" y="1471037"/>
                <a:ext cx="4556581" cy="3095727"/>
              </a:xfrm>
              <a:prstGeom prst="rect">
                <a:avLst/>
              </a:prstGeom>
            </p:spPr>
          </p:pic>
          <p:sp>
            <p:nvSpPr>
              <p:cNvPr id="5" name="Rectangle 4">
                <a:extLst>
                  <a:ext uri="{FF2B5EF4-FFF2-40B4-BE49-F238E27FC236}">
                    <a16:creationId xmlns:a16="http://schemas.microsoft.com/office/drawing/2014/main" id="{C046A379-DEB5-4118-946D-628CE45D7B9C}"/>
                  </a:ext>
                </a:extLst>
              </p:cNvPr>
              <p:cNvSpPr/>
              <p:nvPr/>
            </p:nvSpPr>
            <p:spPr>
              <a:xfrm>
                <a:off x="1403648" y="1275606"/>
                <a:ext cx="864096" cy="1008106"/>
              </a:xfrm>
              <a:prstGeom prst="rect">
                <a:avLst/>
              </a:prstGeom>
              <a:solidFill>
                <a:schemeClr val="bg1"/>
              </a:solidFill>
            </p:spPr>
            <p:txBody>
              <a:bodyPr wrap="square" rtlCol="0" anchor="ctr">
                <a:spAutoFit/>
              </a:bodyPr>
              <a:lstStyle/>
              <a:p>
                <a:pPr marL="266700" indent="-266700" algn="just">
                  <a:lnSpc>
                    <a:spcPct val="90000"/>
                  </a:lnSpc>
                  <a:buClr>
                    <a:srgbClr val="E96419"/>
                  </a:buClr>
                  <a:buFont typeface="Wingdings" pitchFamily="2" charset="2"/>
                  <a:buChar char="§"/>
                  <a:tabLst>
                    <a:tab pos="95250" algn="l"/>
                  </a:tabLst>
                </a:pPr>
                <a:endParaRPr lang="el-GR" sz="1600" dirty="0">
                  <a:cs typeface="Arial" charset="0"/>
                </a:endParaRPr>
              </a:p>
            </p:txBody>
          </p:sp>
        </p:grpSp>
        <p:sp>
          <p:nvSpPr>
            <p:cNvPr id="2" name="TextBox 1">
              <a:extLst>
                <a:ext uri="{FF2B5EF4-FFF2-40B4-BE49-F238E27FC236}">
                  <a16:creationId xmlns:a16="http://schemas.microsoft.com/office/drawing/2014/main" id="{EB442A61-450B-48EF-AB11-86597E448B18}"/>
                </a:ext>
              </a:extLst>
            </p:cNvPr>
            <p:cNvSpPr txBox="1"/>
            <p:nvPr/>
          </p:nvSpPr>
          <p:spPr>
            <a:xfrm>
              <a:off x="2788434" y="1490049"/>
              <a:ext cx="2219518" cy="369332"/>
            </a:xfrm>
            <a:prstGeom prst="rect">
              <a:avLst/>
            </a:prstGeom>
            <a:solidFill>
              <a:schemeClr val="bg1"/>
            </a:solidFill>
          </p:spPr>
          <p:txBody>
            <a:bodyPr wrap="none" rtlCol="0">
              <a:spAutoFit/>
            </a:bodyPr>
            <a:lstStyle/>
            <a:p>
              <a:pPr algn="ctr"/>
              <a:r>
                <a:rPr lang="el-GR" sz="1600" dirty="0">
                  <a:solidFill>
                    <a:srgbClr val="A21D11"/>
                  </a:solidFill>
                </a:rPr>
                <a:t>     Προς τα πάνω  </a:t>
              </a:r>
              <a:r>
                <a:rPr lang="el-GR" dirty="0">
                  <a:solidFill>
                    <a:srgbClr val="C00000"/>
                  </a:solidFill>
                </a:rPr>
                <a:t>     </a:t>
              </a:r>
            </a:p>
          </p:txBody>
        </p:sp>
        <p:sp>
          <p:nvSpPr>
            <p:cNvPr id="7" name="TextBox 6">
              <a:extLst>
                <a:ext uri="{FF2B5EF4-FFF2-40B4-BE49-F238E27FC236}">
                  <a16:creationId xmlns:a16="http://schemas.microsoft.com/office/drawing/2014/main" id="{6F74950E-AC5F-4977-9E2A-9FF6EEA2DF85}"/>
                </a:ext>
              </a:extLst>
            </p:cNvPr>
            <p:cNvSpPr txBox="1"/>
            <p:nvPr/>
          </p:nvSpPr>
          <p:spPr>
            <a:xfrm>
              <a:off x="1731700" y="2749162"/>
              <a:ext cx="1072088" cy="369332"/>
            </a:xfrm>
            <a:prstGeom prst="rect">
              <a:avLst/>
            </a:prstGeom>
            <a:solidFill>
              <a:schemeClr val="bg1"/>
            </a:solidFill>
          </p:spPr>
          <p:txBody>
            <a:bodyPr wrap="none" rtlCol="0">
              <a:spAutoFit/>
            </a:bodyPr>
            <a:lstStyle/>
            <a:p>
              <a:pPr algn="ctr"/>
              <a:r>
                <a:rPr lang="el-GR" sz="1600" dirty="0">
                  <a:solidFill>
                    <a:srgbClr val="A21D11"/>
                  </a:solidFill>
                </a:rPr>
                <a:t> Αγορά</a:t>
              </a:r>
              <a:r>
                <a:rPr lang="el-GR" dirty="0">
                  <a:solidFill>
                    <a:srgbClr val="C00000"/>
                  </a:solidFill>
                </a:rPr>
                <a:t>    </a:t>
              </a:r>
            </a:p>
          </p:txBody>
        </p:sp>
        <p:sp>
          <p:nvSpPr>
            <p:cNvPr id="8" name="TextBox 7">
              <a:extLst>
                <a:ext uri="{FF2B5EF4-FFF2-40B4-BE49-F238E27FC236}">
                  <a16:creationId xmlns:a16="http://schemas.microsoft.com/office/drawing/2014/main" id="{31DF5E6E-19F1-44EF-912F-396A37F9AE47}"/>
                </a:ext>
              </a:extLst>
            </p:cNvPr>
            <p:cNvSpPr txBox="1"/>
            <p:nvPr/>
          </p:nvSpPr>
          <p:spPr>
            <a:xfrm>
              <a:off x="4913400" y="2715766"/>
              <a:ext cx="1314784" cy="584775"/>
            </a:xfrm>
            <a:prstGeom prst="rect">
              <a:avLst/>
            </a:prstGeom>
            <a:solidFill>
              <a:schemeClr val="bg1"/>
            </a:solidFill>
          </p:spPr>
          <p:txBody>
            <a:bodyPr wrap="none" rtlCol="0">
              <a:spAutoFit/>
            </a:bodyPr>
            <a:lstStyle/>
            <a:p>
              <a:pPr algn="ctr"/>
              <a:r>
                <a:rPr lang="el-GR" sz="1600" dirty="0">
                  <a:solidFill>
                    <a:srgbClr val="A21D11"/>
                  </a:solidFill>
                </a:rPr>
                <a:t>Ρυθμιστικές </a:t>
              </a:r>
            </a:p>
            <a:p>
              <a:pPr algn="ctr"/>
              <a:r>
                <a:rPr lang="el-GR" sz="1600" dirty="0">
                  <a:solidFill>
                    <a:srgbClr val="A21D11"/>
                  </a:solidFill>
                </a:rPr>
                <a:t>Αρχές</a:t>
              </a:r>
              <a:endParaRPr lang="el-GR" dirty="0">
                <a:solidFill>
                  <a:srgbClr val="C00000"/>
                </a:solidFill>
              </a:endParaRPr>
            </a:p>
          </p:txBody>
        </p:sp>
        <p:sp>
          <p:nvSpPr>
            <p:cNvPr id="9" name="TextBox 8">
              <a:extLst>
                <a:ext uri="{FF2B5EF4-FFF2-40B4-BE49-F238E27FC236}">
                  <a16:creationId xmlns:a16="http://schemas.microsoft.com/office/drawing/2014/main" id="{D5F11387-9290-49D3-BE63-BE61E78E33A4}"/>
                </a:ext>
              </a:extLst>
            </p:cNvPr>
            <p:cNvSpPr txBox="1"/>
            <p:nvPr/>
          </p:nvSpPr>
          <p:spPr>
            <a:xfrm>
              <a:off x="2081443" y="4113374"/>
              <a:ext cx="3130279" cy="338554"/>
            </a:xfrm>
            <a:prstGeom prst="rect">
              <a:avLst/>
            </a:prstGeom>
            <a:solidFill>
              <a:schemeClr val="bg1"/>
            </a:solidFill>
          </p:spPr>
          <p:txBody>
            <a:bodyPr wrap="none" rtlCol="0">
              <a:spAutoFit/>
            </a:bodyPr>
            <a:lstStyle/>
            <a:p>
              <a:pPr algn="ctr"/>
              <a:r>
                <a:rPr lang="el-GR" sz="1600" dirty="0">
                  <a:solidFill>
                    <a:srgbClr val="A21D11"/>
                  </a:solidFill>
                </a:rPr>
                <a:t>     Προς τα κάτω και παράλληλα</a:t>
              </a:r>
              <a:endParaRPr lang="el-GR" dirty="0">
                <a:solidFill>
                  <a:srgbClr val="C00000"/>
                </a:solidFill>
              </a:endParaRPr>
            </a:p>
          </p:txBody>
        </p:sp>
      </p:grpSp>
    </p:spTree>
    <p:extLst>
      <p:ext uri="{BB962C8B-B14F-4D97-AF65-F5344CB8AC3E}">
        <p14:creationId xmlns:p14="http://schemas.microsoft.com/office/powerpoint/2010/main" val="2762285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266700" indent="-266700" algn="just">
          <a:lnSpc>
            <a:spcPct val="90000"/>
          </a:lnSpc>
          <a:buClr>
            <a:srgbClr val="E96419"/>
          </a:buClr>
          <a:buFont typeface="Wingdings" pitchFamily="2" charset="2"/>
          <a:buChar char="§"/>
          <a:tabLst>
            <a:tab pos="95250" algn="l"/>
          </a:tabLst>
          <a:defRPr sz="1600" dirty="0" smtClean="0">
            <a:cs typeface="Arial"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44585</TotalTime>
  <Words>2049</Words>
  <Application>Microsoft Office PowerPoint</Application>
  <PresentationFormat>On-screen Show (16:9)</PresentationFormat>
  <Paragraphs>191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Narrow</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ICAP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ICAP Group profile</dc:title>
  <dc:creator>Labus Lea</dc:creator>
  <cp:lastModifiedBy>Samonas, Michalis (Σαμωνάς Μιχάλης)</cp:lastModifiedBy>
  <cp:revision>1211</cp:revision>
  <cp:lastPrinted>2020-11-09T08:23:38Z</cp:lastPrinted>
  <dcterms:created xsi:type="dcterms:W3CDTF">2010-07-20T11:20:09Z</dcterms:created>
  <dcterms:modified xsi:type="dcterms:W3CDTF">2020-11-09T08:23:44Z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